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7" r:id="rId3"/>
    <p:sldId id="258" r:id="rId4"/>
    <p:sldId id="294" r:id="rId5"/>
    <p:sldId id="295" r:id="rId6"/>
    <p:sldId id="296" r:id="rId7"/>
    <p:sldId id="297" r:id="rId8"/>
    <p:sldId id="298" r:id="rId9"/>
    <p:sldId id="259" r:id="rId10"/>
    <p:sldId id="263" r:id="rId11"/>
    <p:sldId id="260" r:id="rId12"/>
    <p:sldId id="270" r:id="rId13"/>
    <p:sldId id="271" r:id="rId14"/>
    <p:sldId id="272" r:id="rId15"/>
    <p:sldId id="273" r:id="rId16"/>
    <p:sldId id="274" r:id="rId17"/>
    <p:sldId id="261" r:id="rId18"/>
    <p:sldId id="262" r:id="rId19"/>
    <p:sldId id="264" r:id="rId20"/>
    <p:sldId id="265" r:id="rId21"/>
    <p:sldId id="266" r:id="rId22"/>
    <p:sldId id="267" r:id="rId23"/>
    <p:sldId id="268" r:id="rId24"/>
    <p:sldId id="269" r:id="rId25"/>
    <p:sldId id="275" r:id="rId26"/>
    <p:sldId id="276" r:id="rId27"/>
    <p:sldId id="277" r:id="rId28"/>
    <p:sldId id="278" r:id="rId29"/>
    <p:sldId id="279" r:id="rId30"/>
    <p:sldId id="281" r:id="rId31"/>
    <p:sldId id="280"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9" r:id="rId45"/>
    <p:sldId id="300" r:id="rId46"/>
    <p:sldId id="301" r:id="rId47"/>
    <p:sldId id="30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59" d="100"/>
          <a:sy n="59" d="100"/>
        </p:scale>
        <p:origin x="8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cs-CZ"/>
              <a:t>Kliknutím lze upravit styl.</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808288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02659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88517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2/20/2026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57647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cs-CZ"/>
              <a:t>Kliknutím lze upravit styl.</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1160EA64-D806-43AC-9DF2-F8C432F32B4C}"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161183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2/20/2026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728350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583436" y="3143250"/>
            <a:ext cx="4270248" cy="259677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7" name="Date Placeholder 6"/>
          <p:cNvSpPr>
            <a:spLocks noGrp="1"/>
          </p:cNvSpPr>
          <p:nvPr>
            <p:ph type="dt" sz="half" idx="10"/>
          </p:nvPr>
        </p:nvSpPr>
        <p:spPr/>
        <p:txBody>
          <a:bodyPr/>
          <a:lstStyle/>
          <a:p>
            <a:fld id="{4F7D4976-E339-4826-83B7-FBD03F55ECF8}" type="datetimeFigureOut">
              <a:rPr lang="en-US" smtClean="0"/>
              <a:t>2/20/2026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cs-CZ"/>
              <a:t>Kliknutím lze upravit styl.</a:t>
            </a:r>
            <a:endParaRPr lang="en-US" dirty="0"/>
          </a:p>
        </p:txBody>
      </p:sp>
    </p:spTree>
    <p:extLst>
      <p:ext uri="{BB962C8B-B14F-4D97-AF65-F5344CB8AC3E}">
        <p14:creationId xmlns:p14="http://schemas.microsoft.com/office/powerpoint/2010/main" val="271835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2/20/2026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20478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2/20/2026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39287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cs-CZ"/>
              <a:t>Kliknutím lze upravit styl.</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9" name="Date Placeholder 8"/>
          <p:cNvSpPr>
            <a:spLocks noGrp="1"/>
          </p:cNvSpPr>
          <p:nvPr>
            <p:ph type="dt" sz="half" idx="10"/>
          </p:nvPr>
        </p:nvSpPr>
        <p:spPr/>
        <p:txBody>
          <a:bodyPr/>
          <a:lstStyle/>
          <a:p>
            <a:fld id="{D1BE4249-C0D0-4B06-8692-E8BB871AF643}" type="datetimeFigureOut">
              <a:rPr lang="en-US" smtClean="0"/>
              <a:t>2/20/2026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87253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2/20/2026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0566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2/20/2026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3603772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denik.cz/zdravotnictvi/rakovina-screening-prevence-uzi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enik.cz/zdravotnictvi/zdravi-zubar-amalgam-zubni-vyplne-bile-co-hradi-pojistovna.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ncez.mzcr.cz/cs/node/554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denik.cz/zdravotnictvi/pokuty-lekari-dustojnost-pacient.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enik.cz/zdravotnictvi/pohotovost-urgenty-zmeny-lekari.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denik.cz/zdravotnictvi/matka-porod-pravo-na-porodni-asistentku-sestinedeli-dite-novela-cesko-zdravi.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denik.cz/zdravotnictvi/preventivni-prohlidky-zmeny-praktici-prevenc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A5B804-F9CF-A8CF-2DF8-81573427C826}"/>
              </a:ext>
            </a:extLst>
          </p:cNvPr>
          <p:cNvSpPr>
            <a:spLocks noGrp="1"/>
          </p:cNvSpPr>
          <p:nvPr>
            <p:ph type="ctrTitle"/>
          </p:nvPr>
        </p:nvSpPr>
        <p:spPr/>
        <p:txBody>
          <a:bodyPr/>
          <a:lstStyle/>
          <a:p>
            <a:r>
              <a:rPr lang="cs-CZ" dirty="0"/>
              <a:t>2026</a:t>
            </a:r>
          </a:p>
        </p:txBody>
      </p:sp>
      <p:sp>
        <p:nvSpPr>
          <p:cNvPr id="3" name="Podnadpis 2">
            <a:extLst>
              <a:ext uri="{FF2B5EF4-FFF2-40B4-BE49-F238E27FC236}">
                <a16:creationId xmlns:a16="http://schemas.microsoft.com/office/drawing/2014/main" id="{9BBBBD8B-37A5-6260-02BC-6C6B6EC0BCC0}"/>
              </a:ext>
            </a:extLst>
          </p:cNvPr>
          <p:cNvSpPr>
            <a:spLocks noGrp="1"/>
          </p:cNvSpPr>
          <p:nvPr>
            <p:ph type="subTitle" idx="1"/>
          </p:nvPr>
        </p:nvSpPr>
        <p:spPr/>
        <p:txBody>
          <a:bodyPr/>
          <a:lstStyle/>
          <a:p>
            <a:r>
              <a:rPr lang="cs-CZ" dirty="0"/>
              <a:t>zdravotnictví</a:t>
            </a:r>
          </a:p>
        </p:txBody>
      </p:sp>
    </p:spTree>
    <p:extLst>
      <p:ext uri="{BB962C8B-B14F-4D97-AF65-F5344CB8AC3E}">
        <p14:creationId xmlns:p14="http://schemas.microsoft.com/office/powerpoint/2010/main" val="3145615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A926EC-6D0A-7432-D752-8E80B2DD3C0F}"/>
              </a:ext>
            </a:extLst>
          </p:cNvPr>
          <p:cNvSpPr>
            <a:spLocks noGrp="1"/>
          </p:cNvSpPr>
          <p:nvPr>
            <p:ph type="title"/>
          </p:nvPr>
        </p:nvSpPr>
        <p:spPr/>
        <p:txBody>
          <a:bodyPr>
            <a:normAutofit fontScale="90000"/>
          </a:bodyPr>
          <a:lstStyle/>
          <a:p>
            <a:r>
              <a:rPr lang="pl-PL" b="1" dirty="0"/>
              <a:t>Hrazená kolonoskopie pro lidi od 45 let</a:t>
            </a:r>
            <a:br>
              <a:rPr lang="pl-PL" b="1" dirty="0"/>
            </a:br>
            <a:endParaRPr lang="cs-CZ" dirty="0"/>
          </a:p>
        </p:txBody>
      </p:sp>
      <p:sp>
        <p:nvSpPr>
          <p:cNvPr id="3" name="Zástupný obsah 2">
            <a:extLst>
              <a:ext uri="{FF2B5EF4-FFF2-40B4-BE49-F238E27FC236}">
                <a16:creationId xmlns:a16="http://schemas.microsoft.com/office/drawing/2014/main" id="{6415385D-0293-E7FE-7A89-59D0B13E77CF}"/>
              </a:ext>
            </a:extLst>
          </p:cNvPr>
          <p:cNvSpPr>
            <a:spLocks noGrp="1"/>
          </p:cNvSpPr>
          <p:nvPr>
            <p:ph idx="1"/>
          </p:nvPr>
        </p:nvSpPr>
        <p:spPr/>
        <p:txBody>
          <a:bodyPr/>
          <a:lstStyle/>
          <a:p>
            <a:r>
              <a:rPr lang="cs-CZ" b="1" u="sng" dirty="0">
                <a:hlinkClick r:id="rId2"/>
              </a:rPr>
              <a:t>Screening časného záchytu kolorektálního karcinomu</a:t>
            </a:r>
            <a:r>
              <a:rPr lang="cs-CZ" dirty="0"/>
              <a:t> </a:t>
            </a:r>
          </a:p>
          <a:p>
            <a:pPr>
              <a:buFont typeface="Wingdings" panose="05000000000000000000" pitchFamily="2" charset="2"/>
              <a:buChar char="ü"/>
            </a:pPr>
            <a:r>
              <a:rPr lang="cs-CZ" dirty="0"/>
              <a:t> každý starší  člověk 45 let bez jakýchkoli příznaků. </a:t>
            </a:r>
          </a:p>
          <a:p>
            <a:pPr>
              <a:buFont typeface="Wingdings" panose="05000000000000000000" pitchFamily="2" charset="2"/>
              <a:buChar char="ü"/>
            </a:pPr>
            <a:r>
              <a:rPr lang="cs-CZ" dirty="0"/>
              <a:t> mladší člověk s příznaky</a:t>
            </a:r>
          </a:p>
          <a:p>
            <a:pPr>
              <a:buFont typeface="Wingdings" panose="05000000000000000000" pitchFamily="2" charset="2"/>
              <a:buChar char="ü"/>
            </a:pPr>
            <a:r>
              <a:rPr lang="cs-CZ" dirty="0"/>
              <a:t>jedná se o vyšetření na okultní krvácení (zkráceně TOKS) a screeningovou kolonoskopii. </a:t>
            </a:r>
          </a:p>
        </p:txBody>
      </p:sp>
    </p:spTree>
    <p:extLst>
      <p:ext uri="{BB962C8B-B14F-4D97-AF65-F5344CB8AC3E}">
        <p14:creationId xmlns:p14="http://schemas.microsoft.com/office/powerpoint/2010/main" val="1983533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A62632-F546-FE78-9ACE-5C867E6FD982}"/>
              </a:ext>
            </a:extLst>
          </p:cNvPr>
          <p:cNvSpPr>
            <a:spLocks noGrp="1"/>
          </p:cNvSpPr>
          <p:nvPr>
            <p:ph type="title"/>
          </p:nvPr>
        </p:nvSpPr>
        <p:spPr/>
        <p:txBody>
          <a:bodyPr/>
          <a:lstStyle/>
          <a:p>
            <a:r>
              <a:rPr lang="cs-CZ" b="1" dirty="0"/>
              <a:t>Nově hrazené zubní výplně</a:t>
            </a:r>
            <a:br>
              <a:rPr lang="cs-CZ" b="1" dirty="0"/>
            </a:br>
            <a:endParaRPr lang="cs-CZ" dirty="0"/>
          </a:p>
        </p:txBody>
      </p:sp>
      <p:sp>
        <p:nvSpPr>
          <p:cNvPr id="3" name="Zástupný obsah 2">
            <a:extLst>
              <a:ext uri="{FF2B5EF4-FFF2-40B4-BE49-F238E27FC236}">
                <a16:creationId xmlns:a16="http://schemas.microsoft.com/office/drawing/2014/main" id="{535B2BB2-875C-DF44-11BE-3933FF87D4A8}"/>
              </a:ext>
            </a:extLst>
          </p:cNvPr>
          <p:cNvSpPr>
            <a:spLocks noGrp="1"/>
          </p:cNvSpPr>
          <p:nvPr>
            <p:ph idx="1"/>
          </p:nvPr>
        </p:nvSpPr>
        <p:spPr/>
        <p:txBody>
          <a:bodyPr>
            <a:normAutofit fontScale="92500" lnSpcReduction="10000"/>
          </a:bodyPr>
          <a:lstStyle/>
          <a:p>
            <a:r>
              <a:rPr lang="cs-CZ" b="1" u="sng" dirty="0">
                <a:hlinkClick r:id="rId2" tooltip="amalgámové plomby"/>
              </a:rPr>
              <a:t>Místo amalgámových plomb</a:t>
            </a:r>
            <a:r>
              <a:rPr lang="cs-CZ" dirty="0"/>
              <a:t> - jednovrstevné </a:t>
            </a:r>
            <a:r>
              <a:rPr lang="cs-CZ" dirty="0" err="1"/>
              <a:t>fotokompozitní</a:t>
            </a:r>
            <a:r>
              <a:rPr lang="cs-CZ" dirty="0"/>
              <a:t> výplně a chemicky tuhnoucí či duálně tuhnoucí materiál </a:t>
            </a:r>
          </a:p>
          <a:p>
            <a:r>
              <a:rPr lang="cs-CZ" dirty="0"/>
              <a:t>Částečně pojišťovny též přispějí na vrstvenou </a:t>
            </a:r>
            <a:r>
              <a:rPr lang="cs-CZ" dirty="0" err="1"/>
              <a:t>fotokompozitní</a:t>
            </a:r>
            <a:r>
              <a:rPr lang="cs-CZ" dirty="0"/>
              <a:t> výplň, kterou si lidé doposud hradili celou.</a:t>
            </a:r>
          </a:p>
          <a:p>
            <a:r>
              <a:rPr lang="cs-CZ" dirty="0"/>
              <a:t>Od července x nelze aplikovat amalgámové plomby.  </a:t>
            </a:r>
          </a:p>
          <a:p>
            <a:r>
              <a:rPr lang="cs-CZ" dirty="0"/>
              <a:t>A to z důvodu, že představitelé Evropské unie v minulosti rozhodli, že v lékařství a průmyslu se kvůli ochraně životního prostředí už nebude smět používat rtuť. Česko si vyjednalo roční výjimku, jinde už zákaz platí od loňska.</a:t>
            </a:r>
          </a:p>
          <a:p>
            <a:r>
              <a:rPr lang="cs-CZ" dirty="0"/>
              <a:t>úhrada fotokompozit</a:t>
            </a:r>
          </a:p>
          <a:p>
            <a:r>
              <a:rPr lang="cs-CZ" dirty="0"/>
              <a:t>výjimky</a:t>
            </a:r>
          </a:p>
          <a:p>
            <a:endParaRPr lang="cs-CZ" dirty="0"/>
          </a:p>
        </p:txBody>
      </p:sp>
    </p:spTree>
    <p:extLst>
      <p:ext uri="{BB962C8B-B14F-4D97-AF65-F5344CB8AC3E}">
        <p14:creationId xmlns:p14="http://schemas.microsoft.com/office/powerpoint/2010/main" val="551556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0CEF30-5029-F65F-5B43-05E0F9C3F279}"/>
              </a:ext>
            </a:extLst>
          </p:cNvPr>
          <p:cNvSpPr>
            <a:spLocks noGrp="1"/>
          </p:cNvSpPr>
          <p:nvPr>
            <p:ph type="title"/>
          </p:nvPr>
        </p:nvSpPr>
        <p:spPr/>
        <p:txBody>
          <a:bodyPr>
            <a:normAutofit/>
          </a:bodyPr>
          <a:lstStyle/>
          <a:p>
            <a:r>
              <a:rPr lang="pl-PL" b="1" dirty="0"/>
              <a:t>elektronizace zdravotnictví</a:t>
            </a:r>
            <a:br>
              <a:rPr lang="pl-PL" b="1" dirty="0"/>
            </a:br>
            <a:endParaRPr lang="cs-CZ" dirty="0"/>
          </a:p>
        </p:txBody>
      </p:sp>
      <p:sp>
        <p:nvSpPr>
          <p:cNvPr id="3" name="Zástupný obsah 2">
            <a:extLst>
              <a:ext uri="{FF2B5EF4-FFF2-40B4-BE49-F238E27FC236}">
                <a16:creationId xmlns:a16="http://schemas.microsoft.com/office/drawing/2014/main" id="{2E4AEB8E-CDE6-6A17-1490-15E24E8BCA4E}"/>
              </a:ext>
            </a:extLst>
          </p:cNvPr>
          <p:cNvSpPr>
            <a:spLocks noGrp="1"/>
          </p:cNvSpPr>
          <p:nvPr>
            <p:ph idx="1"/>
          </p:nvPr>
        </p:nvSpPr>
        <p:spPr/>
        <p:txBody>
          <a:bodyPr/>
          <a:lstStyle/>
          <a:p>
            <a:r>
              <a:rPr lang="pl-PL" dirty="0"/>
              <a:t>zákon č. 325/2021 Sb., o elektronizaci zdravotnictví</a:t>
            </a:r>
          </a:p>
          <a:p>
            <a:r>
              <a:rPr lang="pl-PL" dirty="0"/>
              <a:t>elementární část</a:t>
            </a:r>
          </a:p>
          <a:p>
            <a:r>
              <a:rPr lang="cs-CZ" dirty="0"/>
              <a:t>vytvoření kmenových registrů, vyřešení elektronické identity zdravotnických pracovníků, zajištění jednotného přístupu ke službám elektronického zdravotnictví a vybudování Integrovaného datového rozhraní resortu zdravotnictví či stanovení standardů a sjednocování využívaných nomenklatur napříč resortem zdravotnictví. </a:t>
            </a:r>
          </a:p>
          <a:p>
            <a:endParaRPr lang="cs-CZ" dirty="0"/>
          </a:p>
          <a:p>
            <a:endParaRPr lang="cs-CZ" dirty="0"/>
          </a:p>
        </p:txBody>
      </p:sp>
    </p:spTree>
    <p:extLst>
      <p:ext uri="{BB962C8B-B14F-4D97-AF65-F5344CB8AC3E}">
        <p14:creationId xmlns:p14="http://schemas.microsoft.com/office/powerpoint/2010/main" val="3052150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A35264-C9F9-0B2A-9228-A24815EB5DFC}"/>
              </a:ext>
            </a:extLst>
          </p:cNvPr>
          <p:cNvSpPr>
            <a:spLocks noGrp="1"/>
          </p:cNvSpPr>
          <p:nvPr>
            <p:ph type="title"/>
          </p:nvPr>
        </p:nvSpPr>
        <p:spPr/>
        <p:txBody>
          <a:bodyPr/>
          <a:lstStyle/>
          <a:p>
            <a:r>
              <a:rPr lang="pl-PL" b="1" dirty="0"/>
              <a:t>Novela o elektronizace zdravotnictví</a:t>
            </a:r>
            <a:endParaRPr lang="cs-CZ" dirty="0"/>
          </a:p>
        </p:txBody>
      </p:sp>
      <p:sp>
        <p:nvSpPr>
          <p:cNvPr id="3" name="Zástupný obsah 2">
            <a:extLst>
              <a:ext uri="{FF2B5EF4-FFF2-40B4-BE49-F238E27FC236}">
                <a16:creationId xmlns:a16="http://schemas.microsoft.com/office/drawing/2014/main" id="{C2D1A4E1-5F20-BD72-95AE-243BD8D029DC}"/>
              </a:ext>
            </a:extLst>
          </p:cNvPr>
          <p:cNvSpPr>
            <a:spLocks noGrp="1"/>
          </p:cNvSpPr>
          <p:nvPr>
            <p:ph idx="1"/>
          </p:nvPr>
        </p:nvSpPr>
        <p:spPr/>
        <p:txBody>
          <a:bodyPr>
            <a:normAutofit fontScale="92500" lnSpcReduction="20000"/>
          </a:bodyPr>
          <a:lstStyle/>
          <a:p>
            <a:r>
              <a:rPr lang="cs-CZ" dirty="0"/>
              <a:t>rozvíjet decentralizovaná řešení a chránit data a osobní údaje</a:t>
            </a:r>
          </a:p>
          <a:p>
            <a:r>
              <a:rPr lang="cs-CZ" dirty="0"/>
              <a:t>rozšířit centrální služby elektronického zdravotnictví jako reflexi skutečnosti, že české zdravotnictví je dlouhodobě a stále více vystaveno tlakům na větší efektivitu poskytovaných zdravotních služeb a zároveň na udržování a zvyšování dostupnosti, kvality a bezpečnosti poskytované zdravotní péče.</a:t>
            </a:r>
          </a:p>
          <a:p>
            <a:r>
              <a:rPr lang="cs-CZ" dirty="0"/>
              <a:t>nové instituty </a:t>
            </a:r>
            <a:r>
              <a:rPr lang="cs-CZ" dirty="0" err="1"/>
              <a:t>eŽádanka</a:t>
            </a:r>
            <a:r>
              <a:rPr lang="cs-CZ" dirty="0"/>
              <a:t>, sdílený zdravotní záznam či mobilní aplikace </a:t>
            </a:r>
            <a:r>
              <a:rPr lang="cs-CZ" dirty="0" err="1"/>
              <a:t>EZKarta</a:t>
            </a:r>
            <a:r>
              <a:rPr lang="cs-CZ" dirty="0"/>
              <a:t> umožňující pacientovi nahlížení na zdravotní údaje o něm v elektronické podobě vedené</a:t>
            </a:r>
          </a:p>
          <a:p>
            <a:r>
              <a:rPr lang="cs-CZ" dirty="0"/>
              <a:t>zákon o ochraně veřejného zdraví, zákon o silničním provozu, zákon o podmínkách získávání a uznávání odborné způsobilosti a specializované způsobilosti k výkonu zdravotnického povolání lékaře, zubního lékaře a farmaceuta, zákon o nelékařských zdravotnických povoláních či zákon o zdravotních službách.</a:t>
            </a:r>
          </a:p>
        </p:txBody>
      </p:sp>
    </p:spTree>
    <p:extLst>
      <p:ext uri="{BB962C8B-B14F-4D97-AF65-F5344CB8AC3E}">
        <p14:creationId xmlns:p14="http://schemas.microsoft.com/office/powerpoint/2010/main" val="148411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C3F8EB-5C50-46BF-392F-9DEA025D2BE1}"/>
              </a:ext>
            </a:extLst>
          </p:cNvPr>
          <p:cNvSpPr>
            <a:spLocks noGrp="1"/>
          </p:cNvSpPr>
          <p:nvPr>
            <p:ph type="title"/>
          </p:nvPr>
        </p:nvSpPr>
        <p:spPr/>
        <p:txBody>
          <a:bodyPr/>
          <a:lstStyle/>
          <a:p>
            <a:r>
              <a:rPr lang="cs-CZ" dirty="0"/>
              <a:t>Elektronizace zdravotnictví</a:t>
            </a:r>
          </a:p>
        </p:txBody>
      </p:sp>
      <p:sp>
        <p:nvSpPr>
          <p:cNvPr id="3" name="Zástupný obsah 2">
            <a:extLst>
              <a:ext uri="{FF2B5EF4-FFF2-40B4-BE49-F238E27FC236}">
                <a16:creationId xmlns:a16="http://schemas.microsoft.com/office/drawing/2014/main" id="{F63193A3-1416-BFDD-B60A-8F2ED6D6D3EB}"/>
              </a:ext>
            </a:extLst>
          </p:cNvPr>
          <p:cNvSpPr>
            <a:spLocks noGrp="1"/>
          </p:cNvSpPr>
          <p:nvPr>
            <p:ph idx="1"/>
          </p:nvPr>
        </p:nvSpPr>
        <p:spPr/>
        <p:txBody>
          <a:bodyPr>
            <a:normAutofit fontScale="92500" lnSpcReduction="20000"/>
          </a:bodyPr>
          <a:lstStyle/>
          <a:p>
            <a:r>
              <a:rPr lang="cs-CZ" dirty="0"/>
              <a:t>Národní portál elektronického zdravotnictví</a:t>
            </a:r>
          </a:p>
          <a:p>
            <a:r>
              <a:rPr lang="cs-CZ" i="1" u="sng" dirty="0">
                <a:hlinkClick r:id="rId2"/>
              </a:rPr>
              <a:t>Národní portál elektronického zdravotnictví (NPEZ)</a:t>
            </a:r>
            <a:r>
              <a:rPr lang="cs-CZ" i="1" dirty="0"/>
              <a:t> slouží jako bezpečná vstupní brána ke službám elektronického zdravotnictví v ČR.  Většinu služeb nevytváří, ale zprostředkovává k nim zabezpečený přístup podle typu uživatele. Služby jsou buď přímo integrovány v portálu, nebo dostupné přes ověřené externí odkazy. NPEZ využijí jak běžní občané, tak pacienti, lékaři, poskytovatelé zdravotních i sociálních služeb, technologičtí partneři i zástupci veřejné správy, například zdravotní pojišťovny nebo ministerstva. </a:t>
            </a:r>
            <a:endParaRPr lang="cs-CZ" dirty="0"/>
          </a:p>
          <a:p>
            <a:r>
              <a:rPr lang="cs-CZ" dirty="0"/>
              <a:t>systém elektronických žádanek, elektronické posudky potřebné například pro řidičská oprávnění, připravované ve spolupráci s Ministerstvem dopravy, a</a:t>
            </a:r>
          </a:p>
          <a:p>
            <a:r>
              <a:rPr lang="cs-CZ" dirty="0"/>
              <a:t>nové funkce nabídne také mobilní aplikace </a:t>
            </a:r>
            <a:r>
              <a:rPr lang="cs-CZ" dirty="0" err="1"/>
              <a:t>EZKarta</a:t>
            </a:r>
            <a:endParaRPr lang="cs-CZ" dirty="0"/>
          </a:p>
          <a:p>
            <a:r>
              <a:rPr lang="cs-CZ" dirty="0"/>
              <a:t>nové digitální nástroje mají zjednodušit administrativu, zpřehlednit tok informací a zvýšit bezpečnost i dostupnost zdravotní péče.</a:t>
            </a:r>
          </a:p>
        </p:txBody>
      </p:sp>
    </p:spTree>
    <p:extLst>
      <p:ext uri="{BB962C8B-B14F-4D97-AF65-F5344CB8AC3E}">
        <p14:creationId xmlns:p14="http://schemas.microsoft.com/office/powerpoint/2010/main" val="798329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179ACD-C4C4-206B-B855-4A8DDE84841A}"/>
              </a:ext>
            </a:extLst>
          </p:cNvPr>
          <p:cNvSpPr>
            <a:spLocks noGrp="1"/>
          </p:cNvSpPr>
          <p:nvPr>
            <p:ph type="title"/>
          </p:nvPr>
        </p:nvSpPr>
        <p:spPr/>
        <p:txBody>
          <a:bodyPr/>
          <a:lstStyle/>
          <a:p>
            <a:r>
              <a:rPr lang="cs-CZ" dirty="0"/>
              <a:t>Elektronizace zdravotnictví</a:t>
            </a:r>
          </a:p>
        </p:txBody>
      </p:sp>
      <p:sp>
        <p:nvSpPr>
          <p:cNvPr id="3" name="Zástupný obsah 2">
            <a:extLst>
              <a:ext uri="{FF2B5EF4-FFF2-40B4-BE49-F238E27FC236}">
                <a16:creationId xmlns:a16="http://schemas.microsoft.com/office/drawing/2014/main" id="{07173473-E501-BC8D-DC30-87DA07258AAB}"/>
              </a:ext>
            </a:extLst>
          </p:cNvPr>
          <p:cNvSpPr>
            <a:spLocks noGrp="1"/>
          </p:cNvSpPr>
          <p:nvPr>
            <p:ph idx="1"/>
          </p:nvPr>
        </p:nvSpPr>
        <p:spPr/>
        <p:txBody>
          <a:bodyPr>
            <a:normAutofit fontScale="85000" lnSpcReduction="20000"/>
          </a:bodyPr>
          <a:lstStyle/>
          <a:p>
            <a:r>
              <a:rPr lang="cs-CZ" b="1" dirty="0"/>
              <a:t>Portál lékaře a pacienta: méně papírů, více přehledu</a:t>
            </a:r>
            <a:endParaRPr lang="cs-CZ" dirty="0"/>
          </a:p>
          <a:p>
            <a:r>
              <a:rPr lang="cs-CZ" dirty="0"/>
              <a:t>Portál elektronického zdravotnictví umožní lékařům vystavovat elektronické žádanky například na zobrazovací, konziliární či fyzioterapeutická vyšetření. Poskytovatelé zdravotní péče je následně elektronicky přijmou a celý proces bude možné sledovat od vystavení až po realizaci vyšetření. </a:t>
            </a:r>
          </a:p>
          <a:p>
            <a:r>
              <a:rPr lang="cs-CZ" dirty="0"/>
              <a:t>Novou funkcionalitou portálu bude také možnost vystavení elektronických posudků o zdravotní způsobilosti, a to jak pro </a:t>
            </a:r>
            <a:r>
              <a:rPr lang="cs-CZ" dirty="0" err="1"/>
              <a:t>prvožadatele</a:t>
            </a:r>
            <a:r>
              <a:rPr lang="cs-CZ" dirty="0"/>
              <a:t>, tak pro seniory. Lékařům budou zároveň k dispozici informace o držení zbrojního oprávnění u pacientů.</a:t>
            </a:r>
          </a:p>
          <a:p>
            <a:r>
              <a:rPr lang="cs-CZ" dirty="0"/>
              <a:t>Pro pacienty je cílem postupný přechod k digitální dokumentaci, která bude dostupná bez nutnosti papírových formulářů a v budoucnu také prostřednictvím mobilní aplikace </a:t>
            </a:r>
            <a:r>
              <a:rPr lang="cs-CZ" dirty="0" err="1"/>
              <a:t>EZKarta</a:t>
            </a:r>
            <a:r>
              <a:rPr lang="cs-CZ" dirty="0"/>
              <a:t>.</a:t>
            </a:r>
          </a:p>
          <a:p>
            <a:r>
              <a:rPr lang="cs-CZ" dirty="0"/>
              <a:t>„</a:t>
            </a:r>
            <a:r>
              <a:rPr lang="cs-CZ" b="1" i="1" dirty="0"/>
              <a:t>Systém je navržen tak, aby byl dostupný pro všechny poskytovatele péče bez ohledu na to, jaký software používají. Přímý přístup přes Portál elektronického zdravotnictví zůstane vždy základní a funkční variantou,“</a:t>
            </a:r>
            <a:endParaRPr lang="cs-CZ" dirty="0"/>
          </a:p>
          <a:p>
            <a:endParaRPr lang="cs-CZ" dirty="0"/>
          </a:p>
        </p:txBody>
      </p:sp>
    </p:spTree>
    <p:extLst>
      <p:ext uri="{BB962C8B-B14F-4D97-AF65-F5344CB8AC3E}">
        <p14:creationId xmlns:p14="http://schemas.microsoft.com/office/powerpoint/2010/main" val="3288354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F6F643-B019-46B1-6F61-DB6DD1D98DBD}"/>
              </a:ext>
            </a:extLst>
          </p:cNvPr>
          <p:cNvSpPr>
            <a:spLocks noGrp="1"/>
          </p:cNvSpPr>
          <p:nvPr>
            <p:ph type="title"/>
          </p:nvPr>
        </p:nvSpPr>
        <p:spPr/>
        <p:txBody>
          <a:bodyPr/>
          <a:lstStyle/>
          <a:p>
            <a:r>
              <a:rPr lang="pt-BR" b="1" dirty="0"/>
              <a:t>EZKarta</a:t>
            </a:r>
            <a:endParaRPr lang="cs-CZ" dirty="0"/>
          </a:p>
        </p:txBody>
      </p:sp>
      <p:sp>
        <p:nvSpPr>
          <p:cNvPr id="3" name="Zástupný obsah 2">
            <a:extLst>
              <a:ext uri="{FF2B5EF4-FFF2-40B4-BE49-F238E27FC236}">
                <a16:creationId xmlns:a16="http://schemas.microsoft.com/office/drawing/2014/main" id="{F9208DC1-70F5-C374-1C67-0A14C8024CCA}"/>
              </a:ext>
            </a:extLst>
          </p:cNvPr>
          <p:cNvSpPr>
            <a:spLocks noGrp="1"/>
          </p:cNvSpPr>
          <p:nvPr>
            <p:ph idx="1"/>
          </p:nvPr>
        </p:nvSpPr>
        <p:spPr/>
        <p:txBody>
          <a:bodyPr/>
          <a:lstStyle/>
          <a:p>
            <a:r>
              <a:rPr lang="cs-CZ" dirty="0"/>
              <a:t>Mobilní aplikace </a:t>
            </a:r>
            <a:r>
              <a:rPr lang="cs-CZ" dirty="0" err="1"/>
              <a:t>EZKarta</a:t>
            </a:r>
            <a:r>
              <a:rPr lang="cs-CZ" dirty="0"/>
              <a:t>, kterou si lidé mohou zdarma stáhnout do svých telefonů, v současnosti nabízí přehled o očkování, preventivních prohlídkách či screeningových vyšetřeních. </a:t>
            </a:r>
          </a:p>
          <a:p>
            <a:r>
              <a:rPr lang="cs-CZ" dirty="0"/>
              <a:t>V průběhu února 2026 bude spuštěna její nová verze s moderním designem a novými funkcionalitami. V následujícím pololetí se </a:t>
            </a:r>
            <a:r>
              <a:rPr lang="cs-CZ" dirty="0" err="1"/>
              <a:t>EZKarta</a:t>
            </a:r>
            <a:r>
              <a:rPr lang="cs-CZ" dirty="0"/>
              <a:t> postupně napojí na další služby elektronického zdravotnictví.</a:t>
            </a:r>
          </a:p>
        </p:txBody>
      </p:sp>
    </p:spTree>
    <p:extLst>
      <p:ext uri="{BB962C8B-B14F-4D97-AF65-F5344CB8AC3E}">
        <p14:creationId xmlns:p14="http://schemas.microsoft.com/office/powerpoint/2010/main" val="1525228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808B89-FA9E-D442-7BC2-BDE8E339D942}"/>
              </a:ext>
            </a:extLst>
          </p:cNvPr>
          <p:cNvSpPr>
            <a:spLocks noGrp="1"/>
          </p:cNvSpPr>
          <p:nvPr>
            <p:ph type="title"/>
          </p:nvPr>
        </p:nvSpPr>
        <p:spPr/>
        <p:txBody>
          <a:bodyPr/>
          <a:lstStyle/>
          <a:p>
            <a:r>
              <a:rPr lang="cs-CZ" b="1" dirty="0"/>
              <a:t>E - Žádanky</a:t>
            </a:r>
            <a:br>
              <a:rPr lang="cs-CZ" b="1" dirty="0"/>
            </a:br>
            <a:endParaRPr lang="cs-CZ" dirty="0"/>
          </a:p>
        </p:txBody>
      </p:sp>
      <p:sp>
        <p:nvSpPr>
          <p:cNvPr id="3" name="Zástupný obsah 2">
            <a:extLst>
              <a:ext uri="{FF2B5EF4-FFF2-40B4-BE49-F238E27FC236}">
                <a16:creationId xmlns:a16="http://schemas.microsoft.com/office/drawing/2014/main" id="{A8C2B7A4-81E7-4805-F289-DB5544724643}"/>
              </a:ext>
            </a:extLst>
          </p:cNvPr>
          <p:cNvSpPr>
            <a:spLocks noGrp="1"/>
          </p:cNvSpPr>
          <p:nvPr>
            <p:ph idx="1"/>
          </p:nvPr>
        </p:nvSpPr>
        <p:spPr/>
        <p:txBody>
          <a:bodyPr>
            <a:normAutofit fontScale="92500" lnSpcReduction="20000"/>
          </a:bodyPr>
          <a:lstStyle/>
          <a:p>
            <a:r>
              <a:rPr lang="cs-CZ" dirty="0"/>
              <a:t>elektronické žádanky - pilotní režim</a:t>
            </a:r>
          </a:p>
          <a:p>
            <a:pPr>
              <a:buFont typeface="Wingdings" panose="05000000000000000000" pitchFamily="2" charset="2"/>
              <a:buChar char="ü"/>
            </a:pPr>
            <a:r>
              <a:rPr lang="cs-CZ" dirty="0"/>
              <a:t>jednodušší poskytování péče</a:t>
            </a:r>
          </a:p>
          <a:p>
            <a:pPr>
              <a:buFont typeface="Wingdings" panose="05000000000000000000" pitchFamily="2" charset="2"/>
              <a:buChar char="ü"/>
            </a:pPr>
            <a:r>
              <a:rPr lang="cs-CZ" dirty="0"/>
              <a:t>vystavení elektronické žádanky a posudku přímo prostřednictvím Portálu elektronického zdravotnictví</a:t>
            </a:r>
          </a:p>
          <a:p>
            <a:pPr>
              <a:buFont typeface="Wingdings" panose="05000000000000000000" pitchFamily="2" charset="2"/>
              <a:buChar char="ü"/>
            </a:pPr>
            <a:r>
              <a:rPr lang="cs-CZ" dirty="0"/>
              <a:t>mobilní aplikace </a:t>
            </a:r>
            <a:r>
              <a:rPr lang="cs-CZ" dirty="0" err="1"/>
              <a:t>EZKarta</a:t>
            </a:r>
            <a:endParaRPr lang="cs-CZ" dirty="0"/>
          </a:p>
          <a:p>
            <a:pPr>
              <a:buFont typeface="Wingdings" panose="05000000000000000000" pitchFamily="2" charset="2"/>
              <a:buChar char="ü"/>
            </a:pPr>
            <a:r>
              <a:rPr lang="cs-CZ" dirty="0"/>
              <a:t>nejprve na konziliární, zobrazovací nebo fyzioterapeutické vyšetření. </a:t>
            </a:r>
          </a:p>
          <a:p>
            <a:pPr>
              <a:buFont typeface="Wingdings" panose="05000000000000000000" pitchFamily="2" charset="2"/>
              <a:buChar char="ü"/>
            </a:pPr>
            <a:r>
              <a:rPr lang="cs-CZ" dirty="0"/>
              <a:t>Červen - laboratorní vyšetření krve</a:t>
            </a:r>
          </a:p>
          <a:p>
            <a:pPr>
              <a:buFont typeface="Wingdings" panose="05000000000000000000" pitchFamily="2" charset="2"/>
              <a:buChar char="ü"/>
            </a:pPr>
            <a:r>
              <a:rPr lang="cs-CZ" dirty="0"/>
              <a:t>Hlavním přínosem bude komplexní přehled o vyžádané péči – od vystavení žádanky až po její realizaci, včetně návaznosti na zdravotní pojišťovny, které díky tomu mohou efektivněji vykonávat revizní činnost.</a:t>
            </a:r>
          </a:p>
        </p:txBody>
      </p:sp>
    </p:spTree>
    <p:extLst>
      <p:ext uri="{BB962C8B-B14F-4D97-AF65-F5344CB8AC3E}">
        <p14:creationId xmlns:p14="http://schemas.microsoft.com/office/powerpoint/2010/main" val="3006623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857730-3018-35C6-61FD-77DB73FC2803}"/>
              </a:ext>
            </a:extLst>
          </p:cNvPr>
          <p:cNvSpPr>
            <a:spLocks noGrp="1"/>
          </p:cNvSpPr>
          <p:nvPr>
            <p:ph type="title"/>
          </p:nvPr>
        </p:nvSpPr>
        <p:spPr/>
        <p:txBody>
          <a:bodyPr/>
          <a:lstStyle/>
          <a:p>
            <a:r>
              <a:rPr lang="cs-CZ" dirty="0"/>
              <a:t>pokuty</a:t>
            </a:r>
          </a:p>
        </p:txBody>
      </p:sp>
      <p:sp>
        <p:nvSpPr>
          <p:cNvPr id="3" name="Zástupný obsah 2">
            <a:extLst>
              <a:ext uri="{FF2B5EF4-FFF2-40B4-BE49-F238E27FC236}">
                <a16:creationId xmlns:a16="http://schemas.microsoft.com/office/drawing/2014/main" id="{0CE28375-C768-6DD6-61A6-9AFDE796828B}"/>
              </a:ext>
            </a:extLst>
          </p:cNvPr>
          <p:cNvSpPr>
            <a:spLocks noGrp="1"/>
          </p:cNvSpPr>
          <p:nvPr>
            <p:ph idx="1"/>
          </p:nvPr>
        </p:nvSpPr>
        <p:spPr/>
        <p:txBody>
          <a:bodyPr>
            <a:normAutofit/>
          </a:bodyPr>
          <a:lstStyle/>
          <a:p>
            <a:r>
              <a:rPr lang="cs-CZ" dirty="0"/>
              <a:t>Vyšší pokuty za nelegální poplatky</a:t>
            </a:r>
          </a:p>
          <a:p>
            <a:r>
              <a:rPr lang="cs-CZ" dirty="0"/>
              <a:t>Právo pacientů na jasnou a transparentní informaci o ceně poskytovaných zdravotních služeb. </a:t>
            </a:r>
          </a:p>
          <a:p>
            <a:r>
              <a:rPr lang="cs-CZ" b="1" u="sng" dirty="0">
                <a:hlinkClick r:id="rId2" tooltip="Pokuty za poplatky u lékařů"/>
              </a:rPr>
              <a:t>Výrazné zpřísnění sankce</a:t>
            </a:r>
            <a:r>
              <a:rPr lang="cs-CZ" dirty="0"/>
              <a:t> za nezákonné poplatky u lékařů</a:t>
            </a:r>
          </a:p>
          <a:p>
            <a:r>
              <a:rPr lang="cs-CZ" dirty="0"/>
              <a:t>Nový přestupek  - krajský úřad /nikoli jen zdravotní pojišťovna./ </a:t>
            </a:r>
          </a:p>
          <a:p>
            <a:r>
              <a:rPr lang="cs-CZ" dirty="0"/>
              <a:t>Pacient bude požádán o poplatek za péči hrazenou ze zdravotního pojištění, je možné udělit mu pokutu do výše milionu korun. Pokud podmíní přijmout pojištěnce do péče uhrazením vstupního poplatku, hrozí mu pokuta do 300 tisíc korun.</a:t>
            </a:r>
          </a:p>
        </p:txBody>
      </p:sp>
    </p:spTree>
    <p:extLst>
      <p:ext uri="{BB962C8B-B14F-4D97-AF65-F5344CB8AC3E}">
        <p14:creationId xmlns:p14="http://schemas.microsoft.com/office/powerpoint/2010/main" val="2522440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1B737E-54F8-84A4-5E5F-63220C693E81}"/>
              </a:ext>
            </a:extLst>
          </p:cNvPr>
          <p:cNvSpPr>
            <a:spLocks noGrp="1"/>
          </p:cNvSpPr>
          <p:nvPr>
            <p:ph type="title"/>
          </p:nvPr>
        </p:nvSpPr>
        <p:spPr/>
        <p:txBody>
          <a:bodyPr/>
          <a:lstStyle/>
          <a:p>
            <a:r>
              <a:rPr lang="cs-CZ" dirty="0"/>
              <a:t>Práva pacientů</a:t>
            </a:r>
          </a:p>
        </p:txBody>
      </p:sp>
      <p:sp>
        <p:nvSpPr>
          <p:cNvPr id="3" name="Zástupný obsah 2">
            <a:extLst>
              <a:ext uri="{FF2B5EF4-FFF2-40B4-BE49-F238E27FC236}">
                <a16:creationId xmlns:a16="http://schemas.microsoft.com/office/drawing/2014/main" id="{AF0EEEB0-216D-D71D-3019-4422852235B8}"/>
              </a:ext>
            </a:extLst>
          </p:cNvPr>
          <p:cNvSpPr>
            <a:spLocks noGrp="1"/>
          </p:cNvSpPr>
          <p:nvPr>
            <p:ph idx="1"/>
          </p:nvPr>
        </p:nvSpPr>
        <p:spPr/>
        <p:txBody>
          <a:bodyPr/>
          <a:lstStyle/>
          <a:p>
            <a:r>
              <a:rPr lang="cs-CZ" dirty="0"/>
              <a:t>Nově hrozí vysoké sankce, pokud poruší důstojné zacházení s pacientem a jeho soukromí. </a:t>
            </a:r>
          </a:p>
          <a:p>
            <a:r>
              <a:rPr lang="cs-CZ" dirty="0"/>
              <a:t>Pokutu, která může v krajním případě činit až milion korun, uloží příslušný krajský úřad, respektive v Praze magistrát.</a:t>
            </a:r>
          </a:p>
          <a:p>
            <a:r>
              <a:rPr lang="cs-CZ" dirty="0"/>
              <a:t>je tedy otázkou, jak to bude v praxi vypadat. Když někdo udělá chybu, má přijít potrestání, které ho nezničí. Paragraf je navíc dost neurčitý. Pokud to bude beze svědků, výhradně v rovině tvrzení proti tvrzení, bude to jako hodnocení krasobruslení. </a:t>
            </a:r>
          </a:p>
          <a:p>
            <a:r>
              <a:rPr lang="cs-CZ" dirty="0"/>
              <a:t>Soudní spory</a:t>
            </a:r>
          </a:p>
        </p:txBody>
      </p:sp>
    </p:spTree>
    <p:extLst>
      <p:ext uri="{BB962C8B-B14F-4D97-AF65-F5344CB8AC3E}">
        <p14:creationId xmlns:p14="http://schemas.microsoft.com/office/powerpoint/2010/main" val="3418506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57E0F8-87AA-99A1-02EF-7BA488EFEFBC}"/>
              </a:ext>
            </a:extLst>
          </p:cNvPr>
          <p:cNvSpPr>
            <a:spLocks noGrp="1"/>
          </p:cNvSpPr>
          <p:nvPr>
            <p:ph type="title"/>
          </p:nvPr>
        </p:nvSpPr>
        <p:spPr/>
        <p:txBody>
          <a:bodyPr>
            <a:normAutofit/>
          </a:bodyPr>
          <a:lstStyle/>
          <a:p>
            <a:r>
              <a:rPr lang="cs-CZ" b="1" dirty="0"/>
              <a:t>Nový systém pohotovostí</a:t>
            </a:r>
            <a:br>
              <a:rPr lang="cs-CZ" b="1" dirty="0"/>
            </a:br>
            <a:endParaRPr lang="cs-CZ" dirty="0"/>
          </a:p>
        </p:txBody>
      </p:sp>
      <p:sp>
        <p:nvSpPr>
          <p:cNvPr id="3" name="Zástupný obsah 2">
            <a:extLst>
              <a:ext uri="{FF2B5EF4-FFF2-40B4-BE49-F238E27FC236}">
                <a16:creationId xmlns:a16="http://schemas.microsoft.com/office/drawing/2014/main" id="{C484B613-3EDD-9C54-C00E-EAC371CF3369}"/>
              </a:ext>
            </a:extLst>
          </p:cNvPr>
          <p:cNvSpPr>
            <a:spLocks noGrp="1"/>
          </p:cNvSpPr>
          <p:nvPr>
            <p:ph idx="1"/>
          </p:nvPr>
        </p:nvSpPr>
        <p:spPr/>
        <p:txBody>
          <a:bodyPr/>
          <a:lstStyle/>
          <a:p>
            <a:r>
              <a:rPr lang="cs-CZ" b="1" u="sng" dirty="0">
                <a:hlinkClick r:id="rId2" tooltip="Pohotovostní služba"/>
              </a:rPr>
              <a:t>Vyhláška č. 380/2025 Sb., o pohotovostních službách</a:t>
            </a:r>
          </a:p>
          <a:p>
            <a:r>
              <a:rPr lang="cs-CZ" b="1" u="sng" dirty="0">
                <a:hlinkClick r:id="rId2" tooltip="Pohotovostní služba"/>
              </a:rPr>
              <a:t>Pohotovostní služba</a:t>
            </a:r>
            <a:r>
              <a:rPr lang="cs-CZ" dirty="0"/>
              <a:t> pro děti i dospělé začala nově fungovat při urgentních příjmech v nemocnicích. </a:t>
            </a:r>
          </a:p>
          <a:p>
            <a:r>
              <a:rPr lang="cs-CZ" dirty="0"/>
              <a:t>systém - </a:t>
            </a:r>
            <a:r>
              <a:rPr lang="cs-CZ" dirty="0" err="1"/>
              <a:t>triáž</a:t>
            </a:r>
            <a:endParaRPr lang="cs-CZ" dirty="0"/>
          </a:p>
          <a:p>
            <a:r>
              <a:rPr lang="cs-CZ" dirty="0"/>
              <a:t>zdravotní pojišťovny x kraje</a:t>
            </a:r>
          </a:p>
          <a:p>
            <a:r>
              <a:rPr lang="cs-CZ" dirty="0">
                <a:solidFill>
                  <a:schemeClr val="tx1"/>
                </a:solidFill>
              </a:rPr>
              <a:t>zubní</a:t>
            </a:r>
            <a:r>
              <a:rPr lang="cs-CZ" dirty="0"/>
              <a:t> a lékárenské pohotovosti</a:t>
            </a:r>
          </a:p>
        </p:txBody>
      </p:sp>
    </p:spTree>
    <p:extLst>
      <p:ext uri="{BB962C8B-B14F-4D97-AF65-F5344CB8AC3E}">
        <p14:creationId xmlns:p14="http://schemas.microsoft.com/office/powerpoint/2010/main" val="3172501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E1CDA8-E021-DB8A-2CE2-0D2CA6354AAD}"/>
              </a:ext>
            </a:extLst>
          </p:cNvPr>
          <p:cNvSpPr>
            <a:spLocks noGrp="1"/>
          </p:cNvSpPr>
          <p:nvPr>
            <p:ph type="title"/>
          </p:nvPr>
        </p:nvSpPr>
        <p:spPr/>
        <p:txBody>
          <a:bodyPr>
            <a:normAutofit fontScale="90000"/>
          </a:bodyPr>
          <a:lstStyle/>
          <a:p>
            <a:r>
              <a:rPr lang="cs-CZ" b="1" dirty="0"/>
              <a:t>Zavedení nemocničního ombudsmana</a:t>
            </a:r>
            <a:br>
              <a:rPr lang="cs-CZ" b="1" dirty="0"/>
            </a:br>
            <a:endParaRPr lang="cs-CZ" dirty="0"/>
          </a:p>
        </p:txBody>
      </p:sp>
      <p:sp>
        <p:nvSpPr>
          <p:cNvPr id="3" name="Zástupný obsah 2">
            <a:extLst>
              <a:ext uri="{FF2B5EF4-FFF2-40B4-BE49-F238E27FC236}">
                <a16:creationId xmlns:a16="http://schemas.microsoft.com/office/drawing/2014/main" id="{60888224-BF5A-E5C0-5A67-284CFE68B7EA}"/>
              </a:ext>
            </a:extLst>
          </p:cNvPr>
          <p:cNvSpPr>
            <a:spLocks noGrp="1"/>
          </p:cNvSpPr>
          <p:nvPr>
            <p:ph idx="1"/>
          </p:nvPr>
        </p:nvSpPr>
        <p:spPr/>
        <p:txBody>
          <a:bodyPr/>
          <a:lstStyle/>
          <a:p>
            <a:r>
              <a:rPr lang="cs-CZ" dirty="0"/>
              <a:t>Institut nemocničního ombudsmana</a:t>
            </a:r>
          </a:p>
          <a:p>
            <a:r>
              <a:rPr lang="cs-CZ" dirty="0"/>
              <a:t>Stížnosti</a:t>
            </a:r>
          </a:p>
          <a:p>
            <a:r>
              <a:rPr lang="cs-CZ" dirty="0"/>
              <a:t>Bez zbytečného odkladu</a:t>
            </a:r>
          </a:p>
          <a:p>
            <a:r>
              <a:rPr lang="cs-CZ" dirty="0"/>
              <a:t>Vnitřní záležitosti nemocnice</a:t>
            </a:r>
          </a:p>
        </p:txBody>
      </p:sp>
    </p:spTree>
    <p:extLst>
      <p:ext uri="{BB962C8B-B14F-4D97-AF65-F5344CB8AC3E}">
        <p14:creationId xmlns:p14="http://schemas.microsoft.com/office/powerpoint/2010/main" val="3093755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78A5E1-9BFC-DC4B-B05A-1224B6EA3D2E}"/>
              </a:ext>
            </a:extLst>
          </p:cNvPr>
          <p:cNvSpPr>
            <a:spLocks noGrp="1"/>
          </p:cNvSpPr>
          <p:nvPr>
            <p:ph type="title"/>
          </p:nvPr>
        </p:nvSpPr>
        <p:spPr/>
        <p:txBody>
          <a:bodyPr>
            <a:normAutofit fontScale="90000"/>
          </a:bodyPr>
          <a:lstStyle/>
          <a:p>
            <a:r>
              <a:rPr lang="cs-CZ" b="1" dirty="0"/>
              <a:t>Nová pravidla pro nemocniční kaplany</a:t>
            </a:r>
            <a:br>
              <a:rPr lang="cs-CZ" b="1" dirty="0"/>
            </a:br>
            <a:endParaRPr lang="cs-CZ" dirty="0"/>
          </a:p>
        </p:txBody>
      </p:sp>
      <p:sp>
        <p:nvSpPr>
          <p:cNvPr id="3" name="Zástupný obsah 2">
            <a:extLst>
              <a:ext uri="{FF2B5EF4-FFF2-40B4-BE49-F238E27FC236}">
                <a16:creationId xmlns:a16="http://schemas.microsoft.com/office/drawing/2014/main" id="{C508BB0C-F08A-819E-56DF-7266E4540C37}"/>
              </a:ext>
            </a:extLst>
          </p:cNvPr>
          <p:cNvSpPr>
            <a:spLocks noGrp="1"/>
          </p:cNvSpPr>
          <p:nvPr>
            <p:ph idx="1"/>
          </p:nvPr>
        </p:nvSpPr>
        <p:spPr/>
        <p:txBody>
          <a:bodyPr/>
          <a:lstStyle/>
          <a:p>
            <a:r>
              <a:rPr lang="cs-CZ" dirty="0"/>
              <a:t>Pacientům, kteří o duchovní či psychosociální podporu mají zájem, bude poskytnuta odborně, bezpečně a diskrétně. </a:t>
            </a:r>
          </a:p>
          <a:p>
            <a:r>
              <a:rPr lang="cs-CZ" dirty="0"/>
              <a:t>Zdravotníkům tím, podle odůvodnění ministerskými úředníky, odpadá nejistota, kdo a za jakých podmínek může v nemocnici tuto péči poskytovat.</a:t>
            </a:r>
          </a:p>
        </p:txBody>
      </p:sp>
    </p:spTree>
    <p:extLst>
      <p:ext uri="{BB962C8B-B14F-4D97-AF65-F5344CB8AC3E}">
        <p14:creationId xmlns:p14="http://schemas.microsoft.com/office/powerpoint/2010/main" val="1971018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44C6B6-0263-D7C5-3D94-7358FFB01ADB}"/>
              </a:ext>
            </a:extLst>
          </p:cNvPr>
          <p:cNvSpPr>
            <a:spLocks noGrp="1"/>
          </p:cNvSpPr>
          <p:nvPr>
            <p:ph type="title"/>
          </p:nvPr>
        </p:nvSpPr>
        <p:spPr/>
        <p:txBody>
          <a:bodyPr>
            <a:normAutofit fontScale="90000"/>
          </a:bodyPr>
          <a:lstStyle/>
          <a:p>
            <a:r>
              <a:rPr lang="cs-CZ" b="1" dirty="0"/>
              <a:t>Posílení ochrany pacientů ohrožených násilím</a:t>
            </a:r>
            <a:br>
              <a:rPr lang="cs-CZ" b="1" dirty="0"/>
            </a:br>
            <a:endParaRPr lang="cs-CZ" dirty="0"/>
          </a:p>
        </p:txBody>
      </p:sp>
      <p:sp>
        <p:nvSpPr>
          <p:cNvPr id="3" name="Zástupný obsah 2">
            <a:extLst>
              <a:ext uri="{FF2B5EF4-FFF2-40B4-BE49-F238E27FC236}">
                <a16:creationId xmlns:a16="http://schemas.microsoft.com/office/drawing/2014/main" id="{1849F15A-C35F-897F-E453-12C55AF0B36E}"/>
              </a:ext>
            </a:extLst>
          </p:cNvPr>
          <p:cNvSpPr>
            <a:spLocks noGrp="1"/>
          </p:cNvSpPr>
          <p:nvPr>
            <p:ph idx="1"/>
          </p:nvPr>
        </p:nvSpPr>
        <p:spPr/>
        <p:txBody>
          <a:bodyPr/>
          <a:lstStyle/>
          <a:p>
            <a:r>
              <a:rPr lang="cs-CZ" dirty="0"/>
              <a:t>Posílení ochrany pacientů, kteří jsou ohroženi domácím či sexuálním násilím.</a:t>
            </a:r>
          </a:p>
          <a:p>
            <a:r>
              <a:rPr lang="cs-CZ" dirty="0"/>
              <a:t> Pokud se zdravotníkovi nepodaří s takovým člověkem navázat vztah vzájemné důvěry, má pacient právo požadovat, aby mu zdravotní služby poskytl jiný zdravotník. </a:t>
            </a:r>
          </a:p>
          <a:p>
            <a:r>
              <a:rPr lang="cs-CZ" dirty="0"/>
              <a:t>Může se jednat třeba o situace, kdy ženě, která zažívala domácí násilí, nebude příjemné, aby ji ošetřoval muž. Nebo jí nemusí být konkrétní lékař z jakéhokoli důvodu sympatický.</a:t>
            </a:r>
          </a:p>
        </p:txBody>
      </p:sp>
    </p:spTree>
    <p:extLst>
      <p:ext uri="{BB962C8B-B14F-4D97-AF65-F5344CB8AC3E}">
        <p14:creationId xmlns:p14="http://schemas.microsoft.com/office/powerpoint/2010/main" val="4214227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BEE8A-914B-5B21-4C45-C4914406A629}"/>
              </a:ext>
            </a:extLst>
          </p:cNvPr>
          <p:cNvSpPr>
            <a:spLocks noGrp="1"/>
          </p:cNvSpPr>
          <p:nvPr>
            <p:ph type="title"/>
          </p:nvPr>
        </p:nvSpPr>
        <p:spPr/>
        <p:txBody>
          <a:bodyPr>
            <a:normAutofit fontScale="90000"/>
          </a:bodyPr>
          <a:lstStyle/>
          <a:p>
            <a:r>
              <a:rPr lang="cs-CZ" b="1" dirty="0"/>
              <a:t>Hrazené návštěvy porodní asistentky</a:t>
            </a:r>
            <a:br>
              <a:rPr lang="cs-CZ" b="1" dirty="0"/>
            </a:br>
            <a:endParaRPr lang="cs-CZ" dirty="0"/>
          </a:p>
        </p:txBody>
      </p:sp>
      <p:sp>
        <p:nvSpPr>
          <p:cNvPr id="3" name="Zástupný obsah 2">
            <a:extLst>
              <a:ext uri="{FF2B5EF4-FFF2-40B4-BE49-F238E27FC236}">
                <a16:creationId xmlns:a16="http://schemas.microsoft.com/office/drawing/2014/main" id="{74431868-2289-321C-8B15-2481BE47EBD6}"/>
              </a:ext>
            </a:extLst>
          </p:cNvPr>
          <p:cNvSpPr>
            <a:spLocks noGrp="1"/>
          </p:cNvSpPr>
          <p:nvPr>
            <p:ph idx="1"/>
          </p:nvPr>
        </p:nvSpPr>
        <p:spPr/>
        <p:txBody>
          <a:bodyPr/>
          <a:lstStyle/>
          <a:p>
            <a:r>
              <a:rPr lang="cs-CZ" dirty="0"/>
              <a:t>Každá matka má nově právo na tři </a:t>
            </a:r>
            <a:r>
              <a:rPr lang="cs-CZ" b="1" u="sng" dirty="0">
                <a:hlinkClick r:id="rId2"/>
              </a:rPr>
              <a:t>hrazené návštěvy porodní asistentky</a:t>
            </a:r>
            <a:r>
              <a:rPr lang="cs-CZ" dirty="0"/>
              <a:t> během šestinedělí. Je jen na ní, zda toho využije. </a:t>
            </a:r>
          </a:p>
          <a:p>
            <a:r>
              <a:rPr lang="cs-CZ" dirty="0"/>
              <a:t>Z porodnice si každopádně odnese vyplněnou žádanku o takovou službu. Doposud to bylo tak, že služeb porodní asistentky na pojišťovnu mohla využít jen žena, které to předepsal lékař. </a:t>
            </a:r>
          </a:p>
          <a:p>
            <a:r>
              <a:rPr lang="cs-CZ" dirty="0"/>
              <a:t>Další zájemkyně si musely tuto péči platit.</a:t>
            </a:r>
          </a:p>
          <a:p>
            <a:r>
              <a:rPr lang="cs-CZ" dirty="0"/>
              <a:t>Porodní asistentky po porodu ženám radí například ohledně kojení nebo pomáhají s hojením ran.</a:t>
            </a:r>
          </a:p>
        </p:txBody>
      </p:sp>
    </p:spTree>
    <p:extLst>
      <p:ext uri="{BB962C8B-B14F-4D97-AF65-F5344CB8AC3E}">
        <p14:creationId xmlns:p14="http://schemas.microsoft.com/office/powerpoint/2010/main" val="3348744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B4D149-3965-717A-93C1-A9849C6C51CB}"/>
              </a:ext>
            </a:extLst>
          </p:cNvPr>
          <p:cNvSpPr>
            <a:spLocks noGrp="1"/>
          </p:cNvSpPr>
          <p:nvPr>
            <p:ph type="title"/>
          </p:nvPr>
        </p:nvSpPr>
        <p:spPr/>
        <p:txBody>
          <a:bodyPr/>
          <a:lstStyle/>
          <a:p>
            <a:r>
              <a:rPr lang="cs-CZ" dirty="0"/>
              <a:t>Další změny</a:t>
            </a:r>
          </a:p>
        </p:txBody>
      </p:sp>
      <p:sp>
        <p:nvSpPr>
          <p:cNvPr id="3" name="Zástupný obsah 2">
            <a:extLst>
              <a:ext uri="{FF2B5EF4-FFF2-40B4-BE49-F238E27FC236}">
                <a16:creationId xmlns:a16="http://schemas.microsoft.com/office/drawing/2014/main" id="{59C65953-02B4-B83C-5806-49A586EB820B}"/>
              </a:ext>
            </a:extLst>
          </p:cNvPr>
          <p:cNvSpPr>
            <a:spLocks noGrp="1"/>
          </p:cNvSpPr>
          <p:nvPr>
            <p:ph idx="1"/>
          </p:nvPr>
        </p:nvSpPr>
        <p:spPr/>
        <p:txBody>
          <a:bodyPr/>
          <a:lstStyle/>
          <a:p>
            <a:r>
              <a:rPr lang="cs-CZ" dirty="0"/>
              <a:t>Vznikají centra komplexní péče o děti s dlouhodobými zdravotními potížemi.</a:t>
            </a:r>
          </a:p>
          <a:p>
            <a:r>
              <a:rPr lang="cs-CZ" dirty="0"/>
              <a:t>Nedojde-li ke změně zdravotního stavu dítěte, je na dobu neurčitou prodloužena platnost posudku o zdravotní způsobilosti dítěte na zotavovací akce.</a:t>
            </a:r>
          </a:p>
          <a:p>
            <a:r>
              <a:rPr lang="cs-CZ" dirty="0"/>
              <a:t>Nemusejí být schvalovány provozní řády u holičství, kadeřnictví, manikúry či pedikúry. Nadále budou ale podléhat běžné hygienické kontrole.</a:t>
            </a:r>
          </a:p>
          <a:p>
            <a:r>
              <a:rPr lang="cs-CZ" dirty="0"/>
              <a:t>Dochází ke zjednodušení posuzování zdravotní způsobilosti ke sportu – povinnost se nově vztahuje primárně na profesionální sportovce, zatímco rekreační sportovci již nemusí absolvovat zbytečná lékařská vyšetření.</a:t>
            </a:r>
          </a:p>
          <a:p>
            <a:endParaRPr lang="cs-CZ" dirty="0"/>
          </a:p>
        </p:txBody>
      </p:sp>
    </p:spTree>
    <p:extLst>
      <p:ext uri="{BB962C8B-B14F-4D97-AF65-F5344CB8AC3E}">
        <p14:creationId xmlns:p14="http://schemas.microsoft.com/office/powerpoint/2010/main" val="2793379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A9A1AD-4DE7-B535-C112-34E834216B4D}"/>
              </a:ext>
            </a:extLst>
          </p:cNvPr>
          <p:cNvSpPr>
            <a:spLocks noGrp="1"/>
          </p:cNvSpPr>
          <p:nvPr>
            <p:ph type="title"/>
          </p:nvPr>
        </p:nvSpPr>
        <p:spPr/>
        <p:txBody>
          <a:bodyPr/>
          <a:lstStyle/>
          <a:p>
            <a:r>
              <a:rPr lang="cs-CZ" dirty="0"/>
              <a:t>Zákon o ochraně veřejného zdraví</a:t>
            </a:r>
          </a:p>
        </p:txBody>
      </p:sp>
      <p:sp>
        <p:nvSpPr>
          <p:cNvPr id="3" name="Zástupný obsah 2">
            <a:extLst>
              <a:ext uri="{FF2B5EF4-FFF2-40B4-BE49-F238E27FC236}">
                <a16:creationId xmlns:a16="http://schemas.microsoft.com/office/drawing/2014/main" id="{4345BAC0-EC54-2F4F-3A12-572127381442}"/>
              </a:ext>
            </a:extLst>
          </p:cNvPr>
          <p:cNvSpPr>
            <a:spLocks noGrp="1"/>
          </p:cNvSpPr>
          <p:nvPr>
            <p:ph idx="1"/>
          </p:nvPr>
        </p:nvSpPr>
        <p:spPr/>
        <p:txBody>
          <a:bodyPr>
            <a:normAutofit fontScale="92500"/>
          </a:bodyPr>
          <a:lstStyle/>
          <a:p>
            <a:r>
              <a:rPr lang="cs-CZ" b="1" dirty="0"/>
              <a:t>Podnikající osoba</a:t>
            </a:r>
            <a:r>
              <a:rPr lang="cs-CZ" dirty="0"/>
              <a:t> provozující holičství, kadeřnictví, manikúru, pedikúru, kosmetické služby, masérské, regenerační a rekondiční služby, solárium a činnosti, při kterých je porušována integrita lidské kůže, </a:t>
            </a:r>
            <a:r>
              <a:rPr lang="cs-CZ" b="1" dirty="0"/>
              <a:t>je povinna nejpozději v den jejího zahájení písemně </a:t>
            </a:r>
            <a:r>
              <a:rPr lang="cs-CZ" dirty="0"/>
              <a:t>oznámit příslušnému orgánu ochrany veřejného zdraví </a:t>
            </a:r>
            <a:r>
              <a:rPr lang="cs-CZ" b="1" dirty="0"/>
              <a:t>den zahájení činnosti, její předmět a rozsah a umístění provozoven, významnou změnu v předmětu nebo rozsahu činnosti nejpozději v den této změny, jakož i den ukončení provozu činnosti.</a:t>
            </a:r>
          </a:p>
          <a:p>
            <a:r>
              <a:rPr lang="cs-CZ" dirty="0"/>
              <a:t>zabezpečit lékárničku první pomoci vybavenou podle charakteru poskytované služby a </a:t>
            </a:r>
            <a:r>
              <a:rPr lang="cs-CZ" b="1" dirty="0"/>
              <a:t>vypracovat provozní řád. Podnikající osoba již nebude předkládat provozní řád ke schválení krajské hygienické stanici. </a:t>
            </a:r>
            <a:r>
              <a:rPr lang="cs-CZ" b="1"/>
              <a:t>Provozní řád již nebude muset být vyvěšen v provozovně.</a:t>
            </a:r>
            <a:r>
              <a:rPr lang="cs-CZ"/>
              <a:t>.</a:t>
            </a:r>
            <a:endParaRPr lang="cs-CZ" dirty="0"/>
          </a:p>
        </p:txBody>
      </p:sp>
    </p:spTree>
    <p:extLst>
      <p:ext uri="{BB962C8B-B14F-4D97-AF65-F5344CB8AC3E}">
        <p14:creationId xmlns:p14="http://schemas.microsoft.com/office/powerpoint/2010/main" val="3818699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71BA41-C242-D19F-941A-08899363A3B2}"/>
              </a:ext>
            </a:extLst>
          </p:cNvPr>
          <p:cNvSpPr>
            <a:spLocks noGrp="1"/>
          </p:cNvSpPr>
          <p:nvPr>
            <p:ph type="title"/>
          </p:nvPr>
        </p:nvSpPr>
        <p:spPr/>
        <p:txBody>
          <a:bodyPr/>
          <a:lstStyle/>
          <a:p>
            <a:r>
              <a:rPr lang="cs-CZ" dirty="0"/>
              <a:t>Zákon č. 96/2004</a:t>
            </a:r>
          </a:p>
        </p:txBody>
      </p:sp>
      <p:sp>
        <p:nvSpPr>
          <p:cNvPr id="3" name="Zástupný obsah 2">
            <a:extLst>
              <a:ext uri="{FF2B5EF4-FFF2-40B4-BE49-F238E27FC236}">
                <a16:creationId xmlns:a16="http://schemas.microsoft.com/office/drawing/2014/main" id="{91BE958F-5912-44ED-473A-E660D5EB53EB}"/>
              </a:ext>
            </a:extLst>
          </p:cNvPr>
          <p:cNvSpPr>
            <a:spLocks noGrp="1"/>
          </p:cNvSpPr>
          <p:nvPr>
            <p:ph idx="1"/>
          </p:nvPr>
        </p:nvSpPr>
        <p:spPr/>
        <p:txBody>
          <a:bodyPr>
            <a:normAutofit fontScale="85000" lnSpcReduction="20000"/>
          </a:bodyPr>
          <a:lstStyle/>
          <a:p>
            <a:r>
              <a:rPr lang="cs-CZ" dirty="0"/>
              <a:t>Základní pojmy</a:t>
            </a:r>
          </a:p>
          <a:p>
            <a:r>
              <a:rPr lang="cs-CZ" dirty="0"/>
              <a:t>p) univerzitou vysoká škola univerzitní, která uskutečňuje příslušný akreditovaný zdravotnický magisterský nebo bakalářský studijní obor,</a:t>
            </a:r>
          </a:p>
          <a:p>
            <a:r>
              <a:rPr lang="cs-CZ" dirty="0"/>
              <a:t>q) lektorem osoba v pracovněprávním nebo jiném obdobném vztahu k akreditovanému zařízení, která vyučuje teoretickou část vzdělávacího programu a prověřuje znalosti účastníka vzdělávání,</a:t>
            </a:r>
          </a:p>
          <a:p>
            <a:r>
              <a:rPr lang="cs-CZ" dirty="0"/>
              <a:t>r) školitelem osoba v pracovněprávním nebo jiném obdobném vztahu k akreditovanému zařízení, která dohlíží na výkon odborné praxe nebo praktické výuky, včetně plánu plnění výkonů, a která průběžně prověřuje teoretické znalosti a praktické dovednosti účastníka vzdělávání,</a:t>
            </a:r>
          </a:p>
          <a:p>
            <a:r>
              <a:rPr lang="cs-CZ" dirty="0"/>
              <a:t>s) systémem Administrace informační systém Administrace vzdělávání ve zdravotnictví podle zákona o podmínkách získávání a uznávání odborné způsobilosti a specializované způsobilosti k výkonu zdravotnického povolání lékaře, zubního lékaře a farmaceuta.</a:t>
            </a:r>
          </a:p>
        </p:txBody>
      </p:sp>
    </p:spTree>
    <p:extLst>
      <p:ext uri="{BB962C8B-B14F-4D97-AF65-F5344CB8AC3E}">
        <p14:creationId xmlns:p14="http://schemas.microsoft.com/office/powerpoint/2010/main" val="14034256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12D21B-4FA1-21D0-1B7C-93B57357B378}"/>
              </a:ext>
            </a:extLst>
          </p:cNvPr>
          <p:cNvSpPr>
            <a:spLocks noGrp="1"/>
          </p:cNvSpPr>
          <p:nvPr>
            <p:ph type="title"/>
          </p:nvPr>
        </p:nvSpPr>
        <p:spPr/>
        <p:txBody>
          <a:bodyPr>
            <a:normAutofit fontScale="90000"/>
          </a:bodyPr>
          <a:lstStyle/>
          <a:p>
            <a:r>
              <a:rPr lang="cs-CZ" b="1" dirty="0"/>
              <a:t>Akreditace a akreditované zařízení</a:t>
            </a:r>
            <a:br>
              <a:rPr lang="cs-CZ" b="1" dirty="0"/>
            </a:br>
            <a:endParaRPr lang="cs-CZ" dirty="0"/>
          </a:p>
        </p:txBody>
      </p:sp>
      <p:sp>
        <p:nvSpPr>
          <p:cNvPr id="3" name="Zástupný obsah 2">
            <a:extLst>
              <a:ext uri="{FF2B5EF4-FFF2-40B4-BE49-F238E27FC236}">
                <a16:creationId xmlns:a16="http://schemas.microsoft.com/office/drawing/2014/main" id="{28B4597A-4B71-76D5-F7FA-90DCC530004F}"/>
              </a:ext>
            </a:extLst>
          </p:cNvPr>
          <p:cNvSpPr>
            <a:spLocks noGrp="1"/>
          </p:cNvSpPr>
          <p:nvPr>
            <p:ph idx="1"/>
          </p:nvPr>
        </p:nvSpPr>
        <p:spPr/>
        <p:txBody>
          <a:bodyPr/>
          <a:lstStyle/>
          <a:p>
            <a:r>
              <a:rPr lang="cs-CZ" dirty="0"/>
              <a:t>a) obor specializačního vzdělávání (§ 55 a násl.), zpracovaný na základě vzdělávacího programu zveřejněného ve Věstníku Ministerstva zdravotnictví a </a:t>
            </a:r>
            <a:r>
              <a:rPr lang="cs-CZ" b="1" dirty="0"/>
              <a:t>evidovaného v systému Administrace</a:t>
            </a:r>
            <a:r>
              <a:rPr lang="cs-CZ" dirty="0"/>
              <a:t>,</a:t>
            </a:r>
          </a:p>
          <a:p>
            <a:r>
              <a:rPr lang="cs-CZ" dirty="0"/>
              <a:t>b) akreditovaný kvalifikační kurz (§ 51 a násl.), zpracovaný na základě vzdělávacího programu zveřejněného ve Věstníku Ministerstva zdravotnictví a </a:t>
            </a:r>
            <a:r>
              <a:rPr lang="cs-CZ" b="1" dirty="0"/>
              <a:t>evidovaného v systému Administrace</a:t>
            </a:r>
          </a:p>
        </p:txBody>
      </p:sp>
    </p:spTree>
    <p:extLst>
      <p:ext uri="{BB962C8B-B14F-4D97-AF65-F5344CB8AC3E}">
        <p14:creationId xmlns:p14="http://schemas.microsoft.com/office/powerpoint/2010/main" val="231780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8E6D37-2347-42AE-C868-429BF3108952}"/>
              </a:ext>
            </a:extLst>
          </p:cNvPr>
          <p:cNvSpPr>
            <a:spLocks noGrp="1"/>
          </p:cNvSpPr>
          <p:nvPr>
            <p:ph type="title"/>
          </p:nvPr>
        </p:nvSpPr>
        <p:spPr/>
        <p:txBody>
          <a:bodyPr/>
          <a:lstStyle/>
          <a:p>
            <a:r>
              <a:rPr lang="cs-CZ" b="1" dirty="0"/>
              <a:t>Akreditační řízení</a:t>
            </a:r>
            <a:br>
              <a:rPr lang="cs-CZ" b="1" dirty="0"/>
            </a:br>
            <a:endParaRPr lang="cs-CZ" dirty="0"/>
          </a:p>
        </p:txBody>
      </p:sp>
      <p:sp>
        <p:nvSpPr>
          <p:cNvPr id="3" name="Zástupný obsah 2">
            <a:extLst>
              <a:ext uri="{FF2B5EF4-FFF2-40B4-BE49-F238E27FC236}">
                <a16:creationId xmlns:a16="http://schemas.microsoft.com/office/drawing/2014/main" id="{23C22C66-A32F-44EA-84E0-B130958B2826}"/>
              </a:ext>
            </a:extLst>
          </p:cNvPr>
          <p:cNvSpPr>
            <a:spLocks noGrp="1"/>
          </p:cNvSpPr>
          <p:nvPr>
            <p:ph idx="1"/>
          </p:nvPr>
        </p:nvSpPr>
        <p:spPr/>
        <p:txBody>
          <a:bodyPr>
            <a:normAutofit fontScale="70000" lnSpcReduction="20000"/>
          </a:bodyPr>
          <a:lstStyle/>
          <a:p>
            <a:r>
              <a:rPr lang="cs-CZ" dirty="0"/>
              <a:t>Žádost o udělení nebo prodloužení akreditace podává ministerstvu elektronicky prostřednictvím systému Administrace poskytovatel zdravotních služeb, jiná právnická osoba nebo fyzická osoba, která má zájem uskutečňovat vzdělávání ve vzdělávacím programu uvedeném .</a:t>
            </a:r>
          </a:p>
          <a:p>
            <a:r>
              <a:rPr lang="cs-CZ" dirty="0"/>
              <a:t>V případě, že žádost o udělení nebo prodloužení akreditace podává poskytovatel zdravotních služeb v působnosti jiného ústředního správního úřadu než ministerstva, podává se tato žádost prostřednictvím tohoto resortu.</a:t>
            </a:r>
          </a:p>
          <a:p>
            <a:r>
              <a:rPr lang="cs-CZ" b="1" dirty="0"/>
              <a:t>Žádost o udělení nebo prodloužení akreditace obsahuje</a:t>
            </a:r>
          </a:p>
          <a:p>
            <a:r>
              <a:rPr lang="cs-CZ" b="1" dirty="0"/>
              <a:t>a) </a:t>
            </a:r>
            <a:r>
              <a:rPr lang="cs-CZ" dirty="0"/>
              <a:t>obchodní firmu nebo název, sídlo, statutární orgán a identifikační číslo osoby (dále jen „identifikační číslo“) právnické osoby, bylo-li přiděleno, nebo jméno a příjmení, trvalý pobyt nebo místo podnikání a identifikační číslo fyzické osoby, bylo-li přiděleno, která žádost podává, a jde-li o cizince, případně místo hlášeného přechodného pobytu cizince na území České republiky nebo jeho bydliště v cizině, e) doklady o odborné a specializované způsobilosti, popřípadě o jiné kvalifikaci, odpovídající zaměření vzdělávacího programu, lektora a školitele,</a:t>
            </a:r>
          </a:p>
          <a:p>
            <a:r>
              <a:rPr lang="cs-CZ" dirty="0"/>
              <a:t>doklady o odborné a specializované způsobilosti, popřípadě o jiné kvalifikaci, odpovídající zaměření vzdělávacího programu, lektora a školitele,</a:t>
            </a:r>
          </a:p>
          <a:p>
            <a:endParaRPr lang="cs-CZ" dirty="0"/>
          </a:p>
          <a:p>
            <a:endParaRPr lang="cs-CZ" dirty="0"/>
          </a:p>
        </p:txBody>
      </p:sp>
    </p:spTree>
    <p:extLst>
      <p:ext uri="{BB962C8B-B14F-4D97-AF65-F5344CB8AC3E}">
        <p14:creationId xmlns:p14="http://schemas.microsoft.com/office/powerpoint/2010/main" val="2728631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59D47A-D310-03F2-5030-106FD71FA039}"/>
              </a:ext>
            </a:extLst>
          </p:cNvPr>
          <p:cNvSpPr>
            <a:spLocks noGrp="1"/>
          </p:cNvSpPr>
          <p:nvPr>
            <p:ph type="title"/>
          </p:nvPr>
        </p:nvSpPr>
        <p:spPr/>
        <p:txBody>
          <a:bodyPr>
            <a:normAutofit fontScale="90000"/>
          </a:bodyPr>
          <a:lstStyle/>
          <a:p>
            <a:r>
              <a:rPr lang="cs-CZ" b="1" dirty="0"/>
              <a:t>Akreditovaný kvalifikační kurz</a:t>
            </a:r>
            <a:br>
              <a:rPr lang="cs-CZ" b="1" dirty="0"/>
            </a:br>
            <a:endParaRPr lang="cs-CZ" dirty="0"/>
          </a:p>
        </p:txBody>
      </p:sp>
      <p:sp>
        <p:nvSpPr>
          <p:cNvPr id="3" name="Zástupný obsah 2">
            <a:extLst>
              <a:ext uri="{FF2B5EF4-FFF2-40B4-BE49-F238E27FC236}">
                <a16:creationId xmlns:a16="http://schemas.microsoft.com/office/drawing/2014/main" id="{1CD1DC53-C699-9767-6393-6A86B7DC6046}"/>
              </a:ext>
            </a:extLst>
          </p:cNvPr>
          <p:cNvSpPr>
            <a:spLocks noGrp="1"/>
          </p:cNvSpPr>
          <p:nvPr>
            <p:ph idx="1"/>
          </p:nvPr>
        </p:nvSpPr>
        <p:spPr/>
        <p:txBody>
          <a:bodyPr>
            <a:normAutofit lnSpcReduction="10000"/>
          </a:bodyPr>
          <a:lstStyle/>
          <a:p>
            <a:r>
              <a:rPr lang="cs-CZ" dirty="0"/>
              <a:t>Vzdělávací program stanoví délku přípravy, rozsah a obsah přípravy, zejména počet hodin praktického a teoretického vyučování, a výuková pracoviště, na kterých praxe probíhá, popřípadě další požadavky pro získání způsobilosti.</a:t>
            </a:r>
          </a:p>
          <a:p>
            <a:r>
              <a:rPr lang="cs-CZ" dirty="0"/>
              <a:t> Vzdělávací program obsahuje seznam doporučené studijní literatury. </a:t>
            </a:r>
          </a:p>
          <a:p>
            <a:r>
              <a:rPr lang="cs-CZ" dirty="0"/>
              <a:t>Vzdělávací program dále stanoví vstupní požadavky pro zařazení do akreditovaného kvalifikačního kurzu, požadavky na věcné a technické vybavení a personální zabezpečení akreditovaného kvalifikačního kurzu. </a:t>
            </a:r>
          </a:p>
          <a:p>
            <a:r>
              <a:rPr lang="cs-CZ" dirty="0"/>
              <a:t>Vzdělávací program může také stanovit vstupní požadavky na zdravotní způsobilost a na zvláštní odbornou způsobilost podle zvláštních právních předpisů.</a:t>
            </a:r>
          </a:p>
        </p:txBody>
      </p:sp>
    </p:spTree>
    <p:extLst>
      <p:ext uri="{BB962C8B-B14F-4D97-AF65-F5344CB8AC3E}">
        <p14:creationId xmlns:p14="http://schemas.microsoft.com/office/powerpoint/2010/main" val="3722552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B3FA03-0372-14EB-FCAB-3CEF81970375}"/>
              </a:ext>
            </a:extLst>
          </p:cNvPr>
          <p:cNvSpPr>
            <a:spLocks noGrp="1"/>
          </p:cNvSpPr>
          <p:nvPr>
            <p:ph type="title"/>
          </p:nvPr>
        </p:nvSpPr>
        <p:spPr>
          <a:xfrm>
            <a:off x="2231136" y="489017"/>
            <a:ext cx="7729728" cy="1188720"/>
          </a:xfrm>
        </p:spPr>
        <p:txBody>
          <a:bodyPr/>
          <a:lstStyle/>
          <a:p>
            <a:r>
              <a:rPr lang="cs-CZ" dirty="0"/>
              <a:t>Pravidla </a:t>
            </a:r>
          </a:p>
        </p:txBody>
      </p:sp>
      <p:sp>
        <p:nvSpPr>
          <p:cNvPr id="3" name="Zástupný obsah 2">
            <a:extLst>
              <a:ext uri="{FF2B5EF4-FFF2-40B4-BE49-F238E27FC236}">
                <a16:creationId xmlns:a16="http://schemas.microsoft.com/office/drawing/2014/main" id="{16373191-EF44-C0B3-1A74-17C3ED55B55B}"/>
              </a:ext>
            </a:extLst>
          </p:cNvPr>
          <p:cNvSpPr>
            <a:spLocks noGrp="1"/>
          </p:cNvSpPr>
          <p:nvPr>
            <p:ph idx="1"/>
          </p:nvPr>
        </p:nvSpPr>
        <p:spPr/>
        <p:txBody>
          <a:bodyPr>
            <a:normAutofit/>
          </a:bodyPr>
          <a:lstStyle/>
          <a:p>
            <a:endParaRPr lang="cs-CZ" dirty="0"/>
          </a:p>
          <a:p>
            <a:endParaRPr lang="cs-CZ" dirty="0"/>
          </a:p>
        </p:txBody>
      </p:sp>
      <p:sp>
        <p:nvSpPr>
          <p:cNvPr id="7" name="TextovéPole 6">
            <a:extLst>
              <a:ext uri="{FF2B5EF4-FFF2-40B4-BE49-F238E27FC236}">
                <a16:creationId xmlns:a16="http://schemas.microsoft.com/office/drawing/2014/main" id="{FE2CEF91-D36C-93F5-7C7B-EDD95F6D4182}"/>
              </a:ext>
            </a:extLst>
          </p:cNvPr>
          <p:cNvSpPr txBox="1"/>
          <p:nvPr/>
        </p:nvSpPr>
        <p:spPr>
          <a:xfrm>
            <a:off x="3048000" y="1997839"/>
            <a:ext cx="6096000" cy="2308324"/>
          </a:xfrm>
          <a:prstGeom prst="rect">
            <a:avLst/>
          </a:prstGeom>
          <a:noFill/>
        </p:spPr>
        <p:txBody>
          <a:bodyPr wrap="square">
            <a:spAutoFit/>
          </a:bodyPr>
          <a:lstStyle/>
          <a:p>
            <a:r>
              <a:rPr lang="cs-CZ" dirty="0"/>
              <a:t>Lékařská pohotovostní služba pro dospělé musí být poskytována minimálně v časovém rozsahu</a:t>
            </a:r>
          </a:p>
          <a:p>
            <a:endParaRPr lang="cs-CZ" dirty="0"/>
          </a:p>
          <a:p>
            <a:r>
              <a:rPr lang="cs-CZ" dirty="0"/>
              <a:t>a) 3 hodin nepřetržitě v čase mezi 16:00 a 22:00 v pracovní den,</a:t>
            </a:r>
          </a:p>
          <a:p>
            <a:r>
              <a:rPr lang="cs-CZ" dirty="0"/>
              <a:t>b) 8 hodin nepřetržitě, přičemž zároveň musí být poskytována v pevné době od 10:00 do 16:00, v sobotu, neděli a v den pracovního klidu.</a:t>
            </a:r>
          </a:p>
        </p:txBody>
      </p:sp>
    </p:spTree>
    <p:extLst>
      <p:ext uri="{BB962C8B-B14F-4D97-AF65-F5344CB8AC3E}">
        <p14:creationId xmlns:p14="http://schemas.microsoft.com/office/powerpoint/2010/main" val="1297095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A92AB9-084E-EB4A-5513-A6853DB410EF}"/>
              </a:ext>
            </a:extLst>
          </p:cNvPr>
          <p:cNvSpPr>
            <a:spLocks noGrp="1"/>
          </p:cNvSpPr>
          <p:nvPr>
            <p:ph type="title"/>
          </p:nvPr>
        </p:nvSpPr>
        <p:spPr/>
        <p:txBody>
          <a:bodyPr>
            <a:normAutofit fontScale="90000"/>
          </a:bodyPr>
          <a:lstStyle/>
          <a:p>
            <a:r>
              <a:rPr lang="cs-CZ" b="1" dirty="0"/>
              <a:t>Akreditovaný kvalifikační kurz</a:t>
            </a:r>
            <a:br>
              <a:rPr lang="cs-CZ" b="1" dirty="0"/>
            </a:br>
            <a:endParaRPr lang="cs-CZ" dirty="0"/>
          </a:p>
        </p:txBody>
      </p:sp>
      <p:sp>
        <p:nvSpPr>
          <p:cNvPr id="3" name="Zástupný obsah 2">
            <a:extLst>
              <a:ext uri="{FF2B5EF4-FFF2-40B4-BE49-F238E27FC236}">
                <a16:creationId xmlns:a16="http://schemas.microsoft.com/office/drawing/2014/main" id="{8B7C86CD-D655-6072-F5EC-387F7837647C}"/>
              </a:ext>
            </a:extLst>
          </p:cNvPr>
          <p:cNvSpPr>
            <a:spLocks noGrp="1"/>
          </p:cNvSpPr>
          <p:nvPr>
            <p:ph idx="1"/>
          </p:nvPr>
        </p:nvSpPr>
        <p:spPr/>
        <p:txBody>
          <a:bodyPr/>
          <a:lstStyle/>
          <a:p>
            <a:r>
              <a:rPr lang="cs-CZ" dirty="0"/>
              <a:t>Akreditované zařízení přidělí každému účastníkovi akreditovaného kvalifikačního kurzu školitele. </a:t>
            </a:r>
          </a:p>
          <a:p>
            <a:r>
              <a:rPr lang="cs-CZ" dirty="0"/>
              <a:t>Účastník akreditovaného kvalifikačního kurzu je v rámci tohoto vzdělávání povinen absolvovat praktickou výuku na pracovišti akreditovaného zařízení v rozsahu určeném příslušným vzdělávacím programem.</a:t>
            </a:r>
          </a:p>
          <a:p>
            <a:r>
              <a:rPr lang="cs-CZ" dirty="0"/>
              <a:t>Praktická výuka probíhá pod vedením zdravotnického pracovníka způsobilého vykonávat příslušné činnosti bez odborného dohledu, který je v pracovněprávním nebo jiném obdobném vztahu k akreditovanému zařízení.</a:t>
            </a:r>
          </a:p>
        </p:txBody>
      </p:sp>
    </p:spTree>
    <p:extLst>
      <p:ext uri="{BB962C8B-B14F-4D97-AF65-F5344CB8AC3E}">
        <p14:creationId xmlns:p14="http://schemas.microsoft.com/office/powerpoint/2010/main" val="11983318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F08FDF-E9D1-CC39-1B9C-6E580EA5245E}"/>
              </a:ext>
            </a:extLst>
          </p:cNvPr>
          <p:cNvSpPr>
            <a:spLocks noGrp="1"/>
          </p:cNvSpPr>
          <p:nvPr>
            <p:ph type="title"/>
          </p:nvPr>
        </p:nvSpPr>
        <p:spPr/>
        <p:txBody>
          <a:bodyPr>
            <a:normAutofit fontScale="90000"/>
          </a:bodyPr>
          <a:lstStyle/>
          <a:p>
            <a:r>
              <a:rPr lang="cs-CZ" b="1" dirty="0"/>
              <a:t>Akreditovaný kvalifikační kurz</a:t>
            </a:r>
            <a:br>
              <a:rPr lang="cs-CZ" b="1" dirty="0"/>
            </a:br>
            <a:endParaRPr lang="cs-CZ" dirty="0"/>
          </a:p>
        </p:txBody>
      </p:sp>
      <p:sp>
        <p:nvSpPr>
          <p:cNvPr id="3" name="Zástupný obsah 2">
            <a:extLst>
              <a:ext uri="{FF2B5EF4-FFF2-40B4-BE49-F238E27FC236}">
                <a16:creationId xmlns:a16="http://schemas.microsoft.com/office/drawing/2014/main" id="{EF3D847F-F55B-64F7-EE48-CE09BB9A6FC3}"/>
              </a:ext>
            </a:extLst>
          </p:cNvPr>
          <p:cNvSpPr>
            <a:spLocks noGrp="1"/>
          </p:cNvSpPr>
          <p:nvPr>
            <p:ph idx="1"/>
          </p:nvPr>
        </p:nvSpPr>
        <p:spPr/>
        <p:txBody>
          <a:bodyPr>
            <a:normAutofit fontScale="77500" lnSpcReduction="20000"/>
          </a:bodyPr>
          <a:lstStyle/>
          <a:p>
            <a:r>
              <a:rPr lang="cs-CZ" dirty="0"/>
              <a:t>Akreditované zařízení zařadí uchazeče do akreditovaného kvalifikačního kurzu do 30 dnů po obdržení žádosti a zároveň uchazeči oznámí termín začátku vzdělávání. </a:t>
            </a:r>
          </a:p>
          <a:p>
            <a:r>
              <a:rPr lang="cs-CZ" dirty="0"/>
              <a:t>Uchazeč může být zařazen pouze do akreditovaného kvalifikačního kurzu uskutečňovaného podle vzdělávacího programu, který byl pro příslušný obor zdravotnického povolání zveřejněn ve Věstníku Ministerstva zdravotnictví jako poslední. </a:t>
            </a:r>
          </a:p>
          <a:p>
            <a:r>
              <a:rPr lang="cs-CZ" dirty="0"/>
              <a:t>Akreditované zařízení informuje elektronicky prostřednictvím </a:t>
            </a:r>
            <a:r>
              <a:rPr lang="cs-CZ" b="1" dirty="0"/>
              <a:t>systému Administrace </a:t>
            </a:r>
            <a:r>
              <a:rPr lang="cs-CZ" dirty="0"/>
              <a:t>ministerstvo o zahájení akreditovaného kvalifikačního kurzu a o počtu zařazených účastníků do 10 dnů od zahájení kurzu.</a:t>
            </a:r>
          </a:p>
          <a:p>
            <a:r>
              <a:rPr lang="cs-CZ" dirty="0"/>
              <a:t>Akreditovaný kvalifikační kurz se ukončuje závěrečnou zkouškou před zkušební komisí podle zkušebního řádu stanoveného prováděcím právním předpisem. Zkušební komisi zřizuje akreditované zařízení. Ministerstvo může jmenovat dalšího člena této zkušební komise. </a:t>
            </a:r>
          </a:p>
          <a:p>
            <a:r>
              <a:rPr lang="cs-CZ" dirty="0"/>
              <a:t>O termínu o místě závěrečné zkoušky a složení zkušební komise a počtu přihlášených účastníků informuje akreditované zařízení elektronicky prostřednictvím systému Administrace ministerstvo, a to alespoň 30 dnů přede dnem konání zkoušky.</a:t>
            </a:r>
          </a:p>
          <a:p>
            <a:endParaRPr lang="cs-CZ" dirty="0"/>
          </a:p>
        </p:txBody>
      </p:sp>
    </p:spTree>
    <p:extLst>
      <p:ext uri="{BB962C8B-B14F-4D97-AF65-F5344CB8AC3E}">
        <p14:creationId xmlns:p14="http://schemas.microsoft.com/office/powerpoint/2010/main" val="3983776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669B96-82C7-7049-47B8-A73AD6342E37}"/>
              </a:ext>
            </a:extLst>
          </p:cNvPr>
          <p:cNvSpPr>
            <a:spLocks noGrp="1"/>
          </p:cNvSpPr>
          <p:nvPr>
            <p:ph type="title"/>
          </p:nvPr>
        </p:nvSpPr>
        <p:spPr/>
        <p:txBody>
          <a:bodyPr/>
          <a:lstStyle/>
          <a:p>
            <a:r>
              <a:rPr lang="cs-CZ" b="1" dirty="0"/>
              <a:t>Specializační vzdělávání</a:t>
            </a:r>
            <a:br>
              <a:rPr lang="cs-CZ" b="1" dirty="0"/>
            </a:br>
            <a:endParaRPr lang="cs-CZ" dirty="0"/>
          </a:p>
        </p:txBody>
      </p:sp>
      <p:sp>
        <p:nvSpPr>
          <p:cNvPr id="3" name="Zástupný obsah 2">
            <a:extLst>
              <a:ext uri="{FF2B5EF4-FFF2-40B4-BE49-F238E27FC236}">
                <a16:creationId xmlns:a16="http://schemas.microsoft.com/office/drawing/2014/main" id="{0E0D3AF1-B2FB-16AE-8E93-12DC374409F8}"/>
              </a:ext>
            </a:extLst>
          </p:cNvPr>
          <p:cNvSpPr>
            <a:spLocks noGrp="1"/>
          </p:cNvSpPr>
          <p:nvPr>
            <p:ph idx="1"/>
          </p:nvPr>
        </p:nvSpPr>
        <p:spPr/>
        <p:txBody>
          <a:bodyPr>
            <a:normAutofit lnSpcReduction="10000"/>
          </a:bodyPr>
          <a:lstStyle/>
          <a:p>
            <a:r>
              <a:rPr lang="cs-CZ" dirty="0"/>
              <a:t>Vzdělávací program specializačního vzdělávání se skládá z modulů. </a:t>
            </a:r>
          </a:p>
          <a:p>
            <a:r>
              <a:rPr lang="cs-CZ" dirty="0"/>
              <a:t>Modulem se rozumí ucelená část vzdělávacího programu. </a:t>
            </a:r>
            <a:r>
              <a:rPr lang="cs-CZ" strike="sngStrike" dirty="0"/>
              <a:t>/</a:t>
            </a:r>
            <a:r>
              <a:rPr lang="cs-CZ" strike="sngStrike" dirty="0">
                <a:latin typeface="+mj-lt"/>
              </a:rPr>
              <a:t>a </a:t>
            </a:r>
            <a:r>
              <a:rPr lang="cs-CZ" altLang="cs-CZ" strike="sngStrike" dirty="0">
                <a:solidFill>
                  <a:schemeClr val="tx1"/>
                </a:solidFill>
                <a:latin typeface="+mj-lt"/>
              </a:rPr>
              <a:t>počtem kreditů stanoveným vzdělávacím programem</a:t>
            </a:r>
            <a:r>
              <a:rPr lang="cs-CZ" altLang="cs-CZ" sz="900" strike="sngStrike" dirty="0">
                <a:solidFill>
                  <a:srgbClr val="000000"/>
                </a:solidFill>
                <a:latin typeface="+mj-lt"/>
                <a:cs typeface="Arial" panose="020B0604020202020204" pitchFamily="34" charset="0"/>
              </a:rPr>
              <a:t>.</a:t>
            </a:r>
            <a:r>
              <a:rPr lang="cs-CZ" altLang="cs-CZ" sz="900" strike="sngStrike" dirty="0">
                <a:solidFill>
                  <a:schemeClr val="tx1"/>
                </a:solidFill>
                <a:latin typeface="+mj-lt"/>
              </a:rPr>
              <a:t> / </a:t>
            </a:r>
            <a:r>
              <a:rPr lang="cs-CZ" dirty="0"/>
              <a:t>Za modul se považuje také certifikovaný kurz, pokud je uveden ve vzdělávacím programu.</a:t>
            </a:r>
          </a:p>
          <a:p>
            <a:r>
              <a:rPr lang="cs-CZ" dirty="0"/>
              <a:t>Do splněného počtu hodin stanovených vzdělávacím programem akreditované zařízení započte </a:t>
            </a:r>
            <a:r>
              <a:rPr lang="cs-CZ" u="sng" dirty="0"/>
              <a:t>patnáctiprocentní omluvenou absenci z celkového počtu hodin vyučování. /</a:t>
            </a:r>
            <a:r>
              <a:rPr lang="cs-CZ" altLang="cs-CZ" strike="sngStrike" dirty="0">
                <a:solidFill>
                  <a:schemeClr val="tx1"/>
                </a:solidFill>
              </a:rPr>
              <a:t>praktického vyučování a omluvenou absenci z hodin teoretického vyučování./</a:t>
            </a:r>
          </a:p>
          <a:p>
            <a:r>
              <a:rPr lang="cs-CZ" dirty="0"/>
              <a:t>V případě pochybností o započtení rozhoduje na žádost účastníka specializačního vzdělávání nebo akreditovaného zařízení ministerstvo.</a:t>
            </a:r>
          </a:p>
        </p:txBody>
      </p:sp>
    </p:spTree>
    <p:extLst>
      <p:ext uri="{BB962C8B-B14F-4D97-AF65-F5344CB8AC3E}">
        <p14:creationId xmlns:p14="http://schemas.microsoft.com/office/powerpoint/2010/main" val="25209570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DEA1DB-5800-B4A4-D26D-3BC2CD45ED7D}"/>
              </a:ext>
            </a:extLst>
          </p:cNvPr>
          <p:cNvSpPr>
            <a:spLocks noGrp="1"/>
          </p:cNvSpPr>
          <p:nvPr>
            <p:ph type="title"/>
          </p:nvPr>
        </p:nvSpPr>
        <p:spPr/>
        <p:txBody>
          <a:bodyPr/>
          <a:lstStyle/>
          <a:p>
            <a:r>
              <a:rPr lang="cs-CZ" b="1" dirty="0"/>
              <a:t>Specializační vzdělávání</a:t>
            </a:r>
            <a:br>
              <a:rPr lang="cs-CZ" b="1" dirty="0"/>
            </a:br>
            <a:endParaRPr lang="cs-CZ" dirty="0"/>
          </a:p>
        </p:txBody>
      </p:sp>
      <p:sp>
        <p:nvSpPr>
          <p:cNvPr id="3" name="Zástupný obsah 2">
            <a:extLst>
              <a:ext uri="{FF2B5EF4-FFF2-40B4-BE49-F238E27FC236}">
                <a16:creationId xmlns:a16="http://schemas.microsoft.com/office/drawing/2014/main" id="{35E99CAB-3A38-D3E0-58D4-C79B53EA2479}"/>
              </a:ext>
            </a:extLst>
          </p:cNvPr>
          <p:cNvSpPr>
            <a:spLocks noGrp="1"/>
          </p:cNvSpPr>
          <p:nvPr>
            <p:ph idx="1"/>
          </p:nvPr>
        </p:nvSpPr>
        <p:spPr/>
        <p:txBody>
          <a:bodyPr/>
          <a:lstStyle/>
          <a:p>
            <a:r>
              <a:rPr lang="cs-CZ" dirty="0"/>
              <a:t>Do specializačního vzdělávání se započítá dosud absolvovaná odborná praxe, popřípadě její část, a to i v jiném oboru specializace nebo </a:t>
            </a:r>
            <a:r>
              <a:rPr lang="cs-CZ" b="1" dirty="0"/>
              <a:t>v cizině</a:t>
            </a:r>
            <a:r>
              <a:rPr lang="cs-CZ" dirty="0"/>
              <a:t>, pokud její obsah a rozsah odpovídá příslušnému vzdělávacímu programu. </a:t>
            </a:r>
          </a:p>
          <a:p>
            <a:r>
              <a:rPr lang="cs-CZ" dirty="0"/>
              <a:t>O žádosti o započtení rozhodne pověřená organizace; o odvolání proti tomuto rozhodnutí rozhoduje ministerstvo.</a:t>
            </a:r>
          </a:p>
        </p:txBody>
      </p:sp>
    </p:spTree>
    <p:extLst>
      <p:ext uri="{BB962C8B-B14F-4D97-AF65-F5344CB8AC3E}">
        <p14:creationId xmlns:p14="http://schemas.microsoft.com/office/powerpoint/2010/main" val="14864947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5F7898-54A9-0631-3C81-5AF8EBF3E892}"/>
              </a:ext>
            </a:extLst>
          </p:cNvPr>
          <p:cNvSpPr>
            <a:spLocks noGrp="1"/>
          </p:cNvSpPr>
          <p:nvPr>
            <p:ph type="title"/>
          </p:nvPr>
        </p:nvSpPr>
        <p:spPr/>
        <p:txBody>
          <a:bodyPr/>
          <a:lstStyle/>
          <a:p>
            <a:r>
              <a:rPr lang="cs-CZ" b="1" dirty="0"/>
              <a:t>Specializační vzdělávání</a:t>
            </a:r>
            <a:endParaRPr lang="cs-CZ" dirty="0"/>
          </a:p>
        </p:txBody>
      </p:sp>
      <p:sp>
        <p:nvSpPr>
          <p:cNvPr id="3" name="Zástupný obsah 2">
            <a:extLst>
              <a:ext uri="{FF2B5EF4-FFF2-40B4-BE49-F238E27FC236}">
                <a16:creationId xmlns:a16="http://schemas.microsoft.com/office/drawing/2014/main" id="{8CA8A143-1BD2-913D-4DF5-6E8C250C7338}"/>
              </a:ext>
            </a:extLst>
          </p:cNvPr>
          <p:cNvSpPr>
            <a:spLocks noGrp="1"/>
          </p:cNvSpPr>
          <p:nvPr>
            <p:ph idx="1"/>
          </p:nvPr>
        </p:nvSpPr>
        <p:spPr/>
        <p:txBody>
          <a:bodyPr/>
          <a:lstStyle/>
          <a:p>
            <a:r>
              <a:rPr lang="cs-CZ" dirty="0"/>
              <a:t>Podmínkou přihlášení se k atestační zkoušce je absolvování modulů,/</a:t>
            </a:r>
            <a:r>
              <a:rPr lang="cs-CZ" strike="sngStrike" dirty="0"/>
              <a:t>  získání počtu kreditů stanoveného vzdělávacím programem/ a</a:t>
            </a:r>
            <a:r>
              <a:rPr lang="cs-CZ" dirty="0"/>
              <a:t> které jsou ve vzdělávacím programu označeny jako povinné a prokázání výkonu povolání v příslušném oboru specializačního vzdělávání v délce minimálně 1 roku z období posledních 6 let v rozsahu minimálně poloviny stanovené týdenní pracovní doby nebo minimálně 2 let z období posledních 6 let v rozsahu minimálně pětiny stanovené týdenní pracovní doby.</a:t>
            </a:r>
          </a:p>
        </p:txBody>
      </p:sp>
    </p:spTree>
    <p:extLst>
      <p:ext uri="{BB962C8B-B14F-4D97-AF65-F5344CB8AC3E}">
        <p14:creationId xmlns:p14="http://schemas.microsoft.com/office/powerpoint/2010/main" val="1867816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EA1010-5B60-28AC-390D-081A4D1429A1}"/>
              </a:ext>
            </a:extLst>
          </p:cNvPr>
          <p:cNvSpPr>
            <a:spLocks noGrp="1"/>
          </p:cNvSpPr>
          <p:nvPr>
            <p:ph type="title"/>
          </p:nvPr>
        </p:nvSpPr>
        <p:spPr/>
        <p:txBody>
          <a:bodyPr/>
          <a:lstStyle/>
          <a:p>
            <a:r>
              <a:rPr lang="cs-CZ" b="1" dirty="0"/>
              <a:t>Specializační vzdělávání</a:t>
            </a:r>
            <a:endParaRPr lang="cs-CZ" dirty="0"/>
          </a:p>
        </p:txBody>
      </p:sp>
      <p:sp>
        <p:nvSpPr>
          <p:cNvPr id="3" name="Zástupný obsah 2">
            <a:extLst>
              <a:ext uri="{FF2B5EF4-FFF2-40B4-BE49-F238E27FC236}">
                <a16:creationId xmlns:a16="http://schemas.microsoft.com/office/drawing/2014/main" id="{B55EED9C-CF3A-685A-826A-5ADCAA89EB16}"/>
              </a:ext>
            </a:extLst>
          </p:cNvPr>
          <p:cNvSpPr>
            <a:spLocks noGrp="1"/>
          </p:cNvSpPr>
          <p:nvPr>
            <p:ph idx="1"/>
          </p:nvPr>
        </p:nvSpPr>
        <p:spPr/>
        <p:txBody>
          <a:bodyPr>
            <a:normAutofit fontScale="85000" lnSpcReduction="10000"/>
          </a:bodyPr>
          <a:lstStyle/>
          <a:p>
            <a:r>
              <a:rPr lang="cs-CZ" dirty="0"/>
              <a:t> </a:t>
            </a:r>
            <a:r>
              <a:rPr lang="cs-CZ" strike="sngStrike" dirty="0"/>
              <a:t>Specializační vzdělávání probíhá jako celodenní průprava v rozsahu odpovídajícím stanovené týdenní pracovní době6) a je odměňována6). Specializační vzdělávání může probíhat i jako rozvolněná příprava v rozsahu nejméně poloviny stanovené týdenní pracovní doby; celková délka, úroveň a kvalita nesmí být nižší než v případě celodenní průpravy. Do specializačního vzdělávání se nezapočítává doba výkonu zdravotnického povolání přesahující stanovenou týdenní pracovní dobu.</a:t>
            </a:r>
          </a:p>
          <a:p>
            <a:r>
              <a:rPr lang="cs-CZ" dirty="0"/>
              <a:t>Specializační vzdělávání probíhá jako celodenní průprava v rozsahu odpovídajícím stanovené týdenní pracovní době a je odměňována. Specializační vzdělávání může probíhat i jako rozvolněná příprava v rozsahu nejméně poloviny stanovené týdenní pracovní doby; </a:t>
            </a:r>
            <a:r>
              <a:rPr lang="cs-CZ" b="1" dirty="0">
                <a:solidFill>
                  <a:srgbClr val="FF0000"/>
                </a:solidFill>
              </a:rPr>
              <a:t>jde-li o osobu na rodičovské dovolené nebo osobu pečující o dítě do zahájení povinné školní docházky, rozsah pracovní doby nesmí být nižší než jedna pětina stanovené týdenní pracovní doby. </a:t>
            </a:r>
            <a:r>
              <a:rPr lang="cs-CZ" dirty="0"/>
              <a:t>V tomto případě celková délka, úroveň a kvalita nesmí být nižší než v případě celodenní průpravy. Do specializačního vzdělávání se nezapočítává doba výkonu zdravotnického povolání přesahující stanovenou týdenní pracovní dobu.</a:t>
            </a:r>
          </a:p>
        </p:txBody>
      </p:sp>
    </p:spTree>
    <p:extLst>
      <p:ext uri="{BB962C8B-B14F-4D97-AF65-F5344CB8AC3E}">
        <p14:creationId xmlns:p14="http://schemas.microsoft.com/office/powerpoint/2010/main" val="1058526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21BD03-7AF7-64C4-C2FA-8D88663D936D}"/>
              </a:ext>
            </a:extLst>
          </p:cNvPr>
          <p:cNvSpPr>
            <a:spLocks noGrp="1"/>
          </p:cNvSpPr>
          <p:nvPr>
            <p:ph type="title"/>
          </p:nvPr>
        </p:nvSpPr>
        <p:spPr/>
        <p:txBody>
          <a:bodyPr/>
          <a:lstStyle/>
          <a:p>
            <a:r>
              <a:rPr lang="cs-CZ" b="1" dirty="0"/>
              <a:t>Specializační vzdělávání</a:t>
            </a:r>
            <a:endParaRPr lang="cs-CZ" dirty="0"/>
          </a:p>
        </p:txBody>
      </p:sp>
      <p:sp>
        <p:nvSpPr>
          <p:cNvPr id="3" name="Zástupný obsah 2">
            <a:extLst>
              <a:ext uri="{FF2B5EF4-FFF2-40B4-BE49-F238E27FC236}">
                <a16:creationId xmlns:a16="http://schemas.microsoft.com/office/drawing/2014/main" id="{298BA62B-C4E9-5095-5380-20DA6BB83062}"/>
              </a:ext>
            </a:extLst>
          </p:cNvPr>
          <p:cNvSpPr>
            <a:spLocks noGrp="1"/>
          </p:cNvSpPr>
          <p:nvPr>
            <p:ph idx="1"/>
          </p:nvPr>
        </p:nvSpPr>
        <p:spPr/>
        <p:txBody>
          <a:bodyPr/>
          <a:lstStyle/>
          <a:p>
            <a:r>
              <a:rPr lang="cs-CZ" dirty="0"/>
              <a:t>Do specializačního vzdělávání se započítá dosud absolvovaná odborná praxe, popřípadě její část, a to i v jiném oboru specializace nebo v cizině, pokud její obsah a rozsah odpovídá příslušnému vzdělávacímu programu. O žádosti o započtení rozhodne pověřená organizace; o odvolání proti tomuto rozhodnutí rozhoduje ministerstvo.</a:t>
            </a:r>
          </a:p>
        </p:txBody>
      </p:sp>
    </p:spTree>
    <p:extLst>
      <p:ext uri="{BB962C8B-B14F-4D97-AF65-F5344CB8AC3E}">
        <p14:creationId xmlns:p14="http://schemas.microsoft.com/office/powerpoint/2010/main" val="4098644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E5B1E2-2186-4D7F-87E1-01D2569A95C4}"/>
              </a:ext>
            </a:extLst>
          </p:cNvPr>
          <p:cNvSpPr>
            <a:spLocks noGrp="1"/>
          </p:cNvSpPr>
          <p:nvPr>
            <p:ph type="title"/>
          </p:nvPr>
        </p:nvSpPr>
        <p:spPr/>
        <p:txBody>
          <a:bodyPr>
            <a:normAutofit fontScale="90000"/>
          </a:bodyPr>
          <a:lstStyle/>
          <a:p>
            <a:r>
              <a:rPr lang="cs-CZ" dirty="0"/>
              <a:t>Zařazení zdravotnických pracovníků do specializačního vzdělávání</a:t>
            </a:r>
          </a:p>
        </p:txBody>
      </p:sp>
      <p:sp>
        <p:nvSpPr>
          <p:cNvPr id="3" name="Zástupný obsah 2">
            <a:extLst>
              <a:ext uri="{FF2B5EF4-FFF2-40B4-BE49-F238E27FC236}">
                <a16:creationId xmlns:a16="http://schemas.microsoft.com/office/drawing/2014/main" id="{7A48A59D-DB1F-1E56-8EB2-D91704DD8ABA}"/>
              </a:ext>
            </a:extLst>
          </p:cNvPr>
          <p:cNvSpPr>
            <a:spLocks noGrp="1"/>
          </p:cNvSpPr>
          <p:nvPr>
            <p:ph idx="1"/>
          </p:nvPr>
        </p:nvSpPr>
        <p:spPr/>
        <p:txBody>
          <a:bodyPr/>
          <a:lstStyle/>
          <a:p>
            <a:r>
              <a:rPr lang="cs-CZ" dirty="0"/>
              <a:t>Žádost o zařazení do oboru specializačního vzdělávání podává uchazeč elektronicky prostřednictvím </a:t>
            </a:r>
            <a:r>
              <a:rPr lang="cs-CZ" u="sng" dirty="0"/>
              <a:t>systému Administrace ministerstvu</a:t>
            </a:r>
            <a:r>
              <a:rPr lang="cs-CZ" dirty="0"/>
              <a:t>; ministerstvo může pověřit zařazováním pověřenou organizaci. Ministerstvo, popřípadě pověřená organizace, poskytuje poradenskou a konzultační činnost související se zařazením do specializačního vzdělávání a s jeho průběhem.</a:t>
            </a:r>
          </a:p>
          <a:p>
            <a:r>
              <a:rPr lang="cs-CZ" dirty="0"/>
              <a:t>částí žádosti jsou </a:t>
            </a:r>
            <a:r>
              <a:rPr lang="cs-CZ" strike="sngStrike" dirty="0"/>
              <a:t>(úředně ověřené kopie dokladů/ </a:t>
            </a:r>
            <a:r>
              <a:rPr lang="cs-CZ" dirty="0"/>
              <a:t>doklady o získané odborné způsobilosti, popřípadě o získané specializované způsobilosti  nebo zvláštní odborné způsobilosti  nebo o jejím uznání.</a:t>
            </a:r>
          </a:p>
          <a:p>
            <a:endParaRPr lang="cs-CZ" dirty="0"/>
          </a:p>
          <a:p>
            <a:endParaRPr lang="cs-CZ" dirty="0"/>
          </a:p>
        </p:txBody>
      </p:sp>
    </p:spTree>
    <p:extLst>
      <p:ext uri="{BB962C8B-B14F-4D97-AF65-F5344CB8AC3E}">
        <p14:creationId xmlns:p14="http://schemas.microsoft.com/office/powerpoint/2010/main" val="1119950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01506A-8773-2B94-6B3A-48C2AB9A2224}"/>
              </a:ext>
            </a:extLst>
          </p:cNvPr>
          <p:cNvSpPr>
            <a:spLocks noGrp="1"/>
          </p:cNvSpPr>
          <p:nvPr>
            <p:ph type="title"/>
          </p:nvPr>
        </p:nvSpPr>
        <p:spPr/>
        <p:txBody>
          <a:bodyPr>
            <a:normAutofit fontScale="90000"/>
          </a:bodyPr>
          <a:lstStyle/>
          <a:p>
            <a:r>
              <a:rPr lang="cs-CZ" b="1" dirty="0"/>
              <a:t>Průběh specializačního vzdělávání</a:t>
            </a:r>
            <a:br>
              <a:rPr lang="cs-CZ" b="1" dirty="0"/>
            </a:br>
            <a:endParaRPr lang="cs-CZ" dirty="0"/>
          </a:p>
        </p:txBody>
      </p:sp>
      <p:sp>
        <p:nvSpPr>
          <p:cNvPr id="3" name="Zástupný obsah 2">
            <a:extLst>
              <a:ext uri="{FF2B5EF4-FFF2-40B4-BE49-F238E27FC236}">
                <a16:creationId xmlns:a16="http://schemas.microsoft.com/office/drawing/2014/main" id="{84D60A51-C841-72AE-1969-FEBE4B5D6B26}"/>
              </a:ext>
            </a:extLst>
          </p:cNvPr>
          <p:cNvSpPr>
            <a:spLocks noGrp="1"/>
          </p:cNvSpPr>
          <p:nvPr>
            <p:ph idx="1"/>
          </p:nvPr>
        </p:nvSpPr>
        <p:spPr/>
        <p:txBody>
          <a:bodyPr>
            <a:normAutofit fontScale="85000" lnSpcReduction="10000"/>
          </a:bodyPr>
          <a:lstStyle/>
          <a:p>
            <a:r>
              <a:rPr lang="cs-CZ" dirty="0"/>
              <a:t>Akreditované zařízení přidělí každému účastníkovi specializačního vzdělávání školitele, </a:t>
            </a:r>
            <a:r>
              <a:rPr lang="cs-CZ" strike="sngStrike" dirty="0"/>
              <a:t>který je zaměstnancem akreditovaného zařízení. </a:t>
            </a:r>
            <a:r>
              <a:rPr lang="cs-CZ" dirty="0"/>
              <a:t>Školitelem může být pouze zdravotnický pracovník se specializovanou způsobilostí v příslušném oboru. V případě nového specializačního oboru, pro který není dostatek osob se specializovanou způsobilostí, může být školitelem jiný zdravotnický pracovník, včetně lékaře, zubního lékaře nebo farmaceuta, po předchozím vyjádření profesního sdružení.</a:t>
            </a:r>
          </a:p>
          <a:p>
            <a:endParaRPr lang="cs-CZ" dirty="0"/>
          </a:p>
          <a:p>
            <a:r>
              <a:rPr lang="cs-CZ" b="1" dirty="0"/>
              <a:t>Akreditované zařízení přidělí každému účastníkovi specializačního vzdělávání školitele. Školitelem může být pouze zdravotnický pracovník se specializovanou způsobilostí v příslušném oboru. V případě nového specializačního oboru, pro který není dostatek osob se specializovanou způsobilostí, může být školitelem jiný zdravotnický pracovník, včetně lékaře, zubního lékaře nebo farmaceuta, po předchozím vyjádření profesního sdružení.</a:t>
            </a:r>
          </a:p>
        </p:txBody>
      </p:sp>
    </p:spTree>
    <p:extLst>
      <p:ext uri="{BB962C8B-B14F-4D97-AF65-F5344CB8AC3E}">
        <p14:creationId xmlns:p14="http://schemas.microsoft.com/office/powerpoint/2010/main" val="31275180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5B80B4-03B7-4DC7-9C68-3F0CDAB9AD4F}"/>
              </a:ext>
            </a:extLst>
          </p:cNvPr>
          <p:cNvSpPr>
            <a:spLocks noGrp="1"/>
          </p:cNvSpPr>
          <p:nvPr>
            <p:ph type="title"/>
          </p:nvPr>
        </p:nvSpPr>
        <p:spPr/>
        <p:txBody>
          <a:bodyPr/>
          <a:lstStyle/>
          <a:p>
            <a:r>
              <a:rPr lang="cs-CZ" b="1" dirty="0"/>
              <a:t>Průběh specializačního vzdělávání</a:t>
            </a:r>
            <a:endParaRPr lang="cs-CZ" dirty="0"/>
          </a:p>
        </p:txBody>
      </p:sp>
      <p:sp>
        <p:nvSpPr>
          <p:cNvPr id="3" name="Zástupný obsah 2">
            <a:extLst>
              <a:ext uri="{FF2B5EF4-FFF2-40B4-BE49-F238E27FC236}">
                <a16:creationId xmlns:a16="http://schemas.microsoft.com/office/drawing/2014/main" id="{15C1B12A-B303-62BF-43F9-46A15745E09B}"/>
              </a:ext>
            </a:extLst>
          </p:cNvPr>
          <p:cNvSpPr>
            <a:spLocks noGrp="1"/>
          </p:cNvSpPr>
          <p:nvPr>
            <p:ph idx="1"/>
          </p:nvPr>
        </p:nvSpPr>
        <p:spPr/>
        <p:txBody>
          <a:bodyPr>
            <a:normAutofit fontScale="85000" lnSpcReduction="20000"/>
          </a:bodyPr>
          <a:lstStyle/>
          <a:p>
            <a:r>
              <a:rPr lang="cs-CZ" strike="sngStrike" dirty="0"/>
              <a:t>Školitel průběžně prověřuje teoretické znalosti a praktické dovednosti účastníka vzdělávání a vypracovává studijní plán a plán plnění praktických výkonů, které má účastník vzdělávání v průběhu přípravy absolvovat. </a:t>
            </a:r>
          </a:p>
          <a:p>
            <a:r>
              <a:rPr lang="cs-CZ" dirty="0"/>
              <a:t>Účastník specializačního vzdělávání je v rámci tohoto vzdělávání povinen absolvovat odbornou praxi na pracovišti akreditovaného zařízení v rozsahu určeném příslušným vzdělávacím programem. </a:t>
            </a:r>
            <a:r>
              <a:rPr lang="cs-CZ" strike="sngStrike" dirty="0"/>
              <a:t>Školitel započte dosud absolvovanou odbornou praxi, pokud splňuje požadavky stanovené vzdělávacím programem. Na průběh celé odborné praxe dohlíží školitel.</a:t>
            </a:r>
          </a:p>
          <a:p>
            <a:endParaRPr lang="cs-CZ" dirty="0"/>
          </a:p>
          <a:p>
            <a:r>
              <a:rPr lang="cs-CZ" b="1" dirty="0"/>
              <a:t>Účastník specializačního vzdělávání je v rámci tohoto vzdělávání povinen absolvovat odbornou praxi na pracovišti akreditovaného zařízení v rozsahu určeném příslušným vzdělávacím programem. Odborná praxe probíhá pod vedením zdravotnického pracovníka způsobilého vykonávat příslušné činnosti bez odborného dohledu, který je v pracovněprávním nebo jiném obdobném vztahu k akreditovanému zařízení.</a:t>
            </a:r>
          </a:p>
        </p:txBody>
      </p:sp>
    </p:spTree>
    <p:extLst>
      <p:ext uri="{BB962C8B-B14F-4D97-AF65-F5344CB8AC3E}">
        <p14:creationId xmlns:p14="http://schemas.microsoft.com/office/powerpoint/2010/main" val="1067644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A862C-9361-8178-3364-4F02BAAD888C}"/>
              </a:ext>
            </a:extLst>
          </p:cNvPr>
          <p:cNvSpPr>
            <a:spLocks noGrp="1"/>
          </p:cNvSpPr>
          <p:nvPr>
            <p:ph type="title"/>
          </p:nvPr>
        </p:nvSpPr>
        <p:spPr/>
        <p:txBody>
          <a:bodyPr/>
          <a:lstStyle/>
          <a:p>
            <a:r>
              <a:rPr lang="cs-CZ" dirty="0"/>
              <a:t>pravidla</a:t>
            </a:r>
          </a:p>
        </p:txBody>
      </p:sp>
      <p:sp>
        <p:nvSpPr>
          <p:cNvPr id="3" name="Zástupný obsah 2">
            <a:extLst>
              <a:ext uri="{FF2B5EF4-FFF2-40B4-BE49-F238E27FC236}">
                <a16:creationId xmlns:a16="http://schemas.microsoft.com/office/drawing/2014/main" id="{845EB597-E2C8-41FC-BDA3-C1D39508B8C5}"/>
              </a:ext>
            </a:extLst>
          </p:cNvPr>
          <p:cNvSpPr>
            <a:spLocks noGrp="1"/>
          </p:cNvSpPr>
          <p:nvPr>
            <p:ph idx="1"/>
          </p:nvPr>
        </p:nvSpPr>
        <p:spPr/>
        <p:txBody>
          <a:bodyPr>
            <a:normAutofit fontScale="92500" lnSpcReduction="10000"/>
          </a:bodyPr>
          <a:lstStyle/>
          <a:p>
            <a:r>
              <a:rPr lang="cs-CZ" dirty="0"/>
              <a:t>Lékařská pohotovostní služba pro dospělé musí být personálně zabezpečena minimálně</a:t>
            </a:r>
          </a:p>
          <a:p>
            <a:r>
              <a:rPr lang="cs-CZ" b="1" dirty="0"/>
              <a:t>a)</a:t>
            </a:r>
            <a:r>
              <a:rPr lang="cs-CZ" dirty="0"/>
              <a:t> lékařem se specializovanou způsobilostí navazující na základní kmen všeobecné praktické lékařství, interní, chirurgický nebo anesteziologický, nebo</a:t>
            </a:r>
          </a:p>
          <a:p>
            <a:r>
              <a:rPr lang="cs-CZ" b="1" dirty="0"/>
              <a:t>b)</a:t>
            </a:r>
            <a:r>
              <a:rPr lang="cs-CZ" dirty="0"/>
              <a:t> lékařem s odbornou způsobilostí a certifikátem o absolvování základního kmene všeobecného praktického lékařství, interního, chirurgického nebo anesteziologického, je-li pracoviště lékařské pohotovostní služby pro dospělé součástí zdravotnického zařízení akutní lůžkové péče a zároveň je zajištěna fyzická dosažitelnost lékaře podle písmene a) do 15 minut od vyžádání, a</a:t>
            </a:r>
          </a:p>
          <a:p>
            <a:r>
              <a:rPr lang="cs-CZ" b="1" dirty="0"/>
              <a:t>c)</a:t>
            </a:r>
            <a:r>
              <a:rPr lang="cs-CZ" dirty="0"/>
              <a:t> všeobecnou sestrou; tento požadavek se neuplatní, je-li lékařská pohotovostní služba pro dospělé poskytována v rámci pracoviště urgentního příjmu.</a:t>
            </a:r>
          </a:p>
          <a:p>
            <a:endParaRPr lang="cs-CZ" dirty="0"/>
          </a:p>
        </p:txBody>
      </p:sp>
    </p:spTree>
    <p:extLst>
      <p:ext uri="{BB962C8B-B14F-4D97-AF65-F5344CB8AC3E}">
        <p14:creationId xmlns:p14="http://schemas.microsoft.com/office/powerpoint/2010/main" val="39570166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D450F7-0927-8BCF-FE9F-FF3C234F8704}"/>
              </a:ext>
            </a:extLst>
          </p:cNvPr>
          <p:cNvSpPr>
            <a:spLocks noGrp="1"/>
          </p:cNvSpPr>
          <p:nvPr>
            <p:ph type="title"/>
          </p:nvPr>
        </p:nvSpPr>
        <p:spPr/>
        <p:txBody>
          <a:bodyPr/>
          <a:lstStyle/>
          <a:p>
            <a:r>
              <a:rPr lang="cs-CZ" b="1" dirty="0"/>
              <a:t>Průběh specializačního vzdělávání</a:t>
            </a:r>
            <a:endParaRPr lang="cs-CZ" dirty="0"/>
          </a:p>
        </p:txBody>
      </p:sp>
      <p:sp>
        <p:nvSpPr>
          <p:cNvPr id="3" name="Zástupný obsah 2">
            <a:extLst>
              <a:ext uri="{FF2B5EF4-FFF2-40B4-BE49-F238E27FC236}">
                <a16:creationId xmlns:a16="http://schemas.microsoft.com/office/drawing/2014/main" id="{0E0166B1-FBC8-0940-6FA5-B9182C571E80}"/>
              </a:ext>
            </a:extLst>
          </p:cNvPr>
          <p:cNvSpPr>
            <a:spLocks noGrp="1"/>
          </p:cNvSpPr>
          <p:nvPr>
            <p:ph idx="1"/>
          </p:nvPr>
        </p:nvSpPr>
        <p:spPr/>
        <p:txBody>
          <a:bodyPr/>
          <a:lstStyle/>
          <a:p>
            <a:r>
              <a:rPr lang="cs-CZ" dirty="0"/>
              <a:t>Zjistí-li akreditované zařízení, že účastník specializačního vzdělávání neplní závažným způsobem studijní povinnosti vyplývající z příslušného vzdělávacího programu, je povinno sdělit tuto skutečnost ministerstvu, které z moci úřední může zahájit s tímto účastníkem specializačního vzdělávání řízení o ukončení specializačního vzdělávání. O ukončení specializačního vzdělávání ministerstvo vydá rozhodnutí do 90 dnů ode dne, kdy se o nesplnění povinnosti dozvědělo.</a:t>
            </a:r>
          </a:p>
        </p:txBody>
      </p:sp>
    </p:spTree>
    <p:extLst>
      <p:ext uri="{BB962C8B-B14F-4D97-AF65-F5344CB8AC3E}">
        <p14:creationId xmlns:p14="http://schemas.microsoft.com/office/powerpoint/2010/main" val="13507115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D2BBFD-6F0D-334A-F60C-A26D1D16B93A}"/>
              </a:ext>
            </a:extLst>
          </p:cNvPr>
          <p:cNvSpPr>
            <a:spLocks noGrp="1"/>
          </p:cNvSpPr>
          <p:nvPr>
            <p:ph type="title"/>
          </p:nvPr>
        </p:nvSpPr>
        <p:spPr/>
        <p:txBody>
          <a:bodyPr/>
          <a:lstStyle/>
          <a:p>
            <a:r>
              <a:rPr lang="cs-CZ" b="1" dirty="0"/>
              <a:t>Atestační zkouška</a:t>
            </a:r>
            <a:br>
              <a:rPr lang="cs-CZ" b="1" dirty="0"/>
            </a:br>
            <a:endParaRPr lang="cs-CZ" dirty="0"/>
          </a:p>
        </p:txBody>
      </p:sp>
      <p:sp>
        <p:nvSpPr>
          <p:cNvPr id="3" name="Zástupný obsah 2">
            <a:extLst>
              <a:ext uri="{FF2B5EF4-FFF2-40B4-BE49-F238E27FC236}">
                <a16:creationId xmlns:a16="http://schemas.microsoft.com/office/drawing/2014/main" id="{88466359-BBAD-BA47-AD02-35016925F0FE}"/>
              </a:ext>
            </a:extLst>
          </p:cNvPr>
          <p:cNvSpPr>
            <a:spLocks noGrp="1"/>
          </p:cNvSpPr>
          <p:nvPr>
            <p:ph idx="1"/>
          </p:nvPr>
        </p:nvSpPr>
        <p:spPr/>
        <p:txBody>
          <a:bodyPr>
            <a:normAutofit fontScale="85000" lnSpcReduction="10000"/>
          </a:bodyPr>
          <a:lstStyle/>
          <a:p>
            <a:r>
              <a:rPr lang="cs-CZ" dirty="0"/>
              <a:t>Specializační vzdělávání se ukončuje atestační zkouškou (dále jen "atestace") před oborovou atestační komisí podle zkušebního řádu stanoveného prováděcím právním předpisem. </a:t>
            </a:r>
          </a:p>
          <a:p>
            <a:r>
              <a:rPr lang="cs-CZ" dirty="0"/>
              <a:t>Oborové atestační komise zřizuje ministerstvo jako svůj poradní orgán. Členy oborových atestačních komisí jmenuje a odvolává ministr zdravotnictví na návrh profesních sdružení, odborných společností a akreditovaných zařízení. </a:t>
            </a:r>
          </a:p>
          <a:p>
            <a:r>
              <a:rPr lang="cs-CZ" b="1" dirty="0"/>
              <a:t>Přihlášku k atestační zkoušce podává uchazeč elektronicky prostřednictvím systému Administrace ministerstvu, popřípadě pověřené organizaci. </a:t>
            </a:r>
          </a:p>
          <a:p>
            <a:r>
              <a:rPr lang="cs-CZ" dirty="0"/>
              <a:t>Předpokladem pro vykonání atestační zkoušky je splnění všech požadavků stanovených příslušným vzdělávacím programem; splnění těchto požadavků posoudí ministerstvo, popřípadě pověřená organizace. </a:t>
            </a:r>
          </a:p>
          <a:p>
            <a:r>
              <a:rPr lang="cs-CZ" dirty="0"/>
              <a:t>O nesplnění požadavků pro vykonání atestační zkoušky rozhodne ministerstvo.</a:t>
            </a:r>
          </a:p>
        </p:txBody>
      </p:sp>
    </p:spTree>
    <p:extLst>
      <p:ext uri="{BB962C8B-B14F-4D97-AF65-F5344CB8AC3E}">
        <p14:creationId xmlns:p14="http://schemas.microsoft.com/office/powerpoint/2010/main" val="3462676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88F8C0-A359-D442-A897-6106051F56E5}"/>
              </a:ext>
            </a:extLst>
          </p:cNvPr>
          <p:cNvSpPr>
            <a:spLocks noGrp="1"/>
          </p:cNvSpPr>
          <p:nvPr>
            <p:ph type="title"/>
          </p:nvPr>
        </p:nvSpPr>
        <p:spPr/>
        <p:txBody>
          <a:bodyPr/>
          <a:lstStyle/>
          <a:p>
            <a:r>
              <a:rPr lang="cs-CZ" b="1" dirty="0"/>
              <a:t>Atestační zkouška</a:t>
            </a:r>
            <a:endParaRPr lang="cs-CZ" dirty="0"/>
          </a:p>
        </p:txBody>
      </p:sp>
      <p:sp>
        <p:nvSpPr>
          <p:cNvPr id="3" name="Zástupný obsah 2">
            <a:extLst>
              <a:ext uri="{FF2B5EF4-FFF2-40B4-BE49-F238E27FC236}">
                <a16:creationId xmlns:a16="http://schemas.microsoft.com/office/drawing/2014/main" id="{ED74E015-9069-12F5-8018-2B7045E95B8D}"/>
              </a:ext>
            </a:extLst>
          </p:cNvPr>
          <p:cNvSpPr>
            <a:spLocks noGrp="1"/>
          </p:cNvSpPr>
          <p:nvPr>
            <p:ph idx="1"/>
          </p:nvPr>
        </p:nvSpPr>
        <p:spPr/>
        <p:txBody>
          <a:bodyPr>
            <a:normAutofit fontScale="92500" lnSpcReduction="10000"/>
          </a:bodyPr>
          <a:lstStyle/>
          <a:p>
            <a:r>
              <a:rPr lang="cs-CZ" dirty="0"/>
              <a:t>(2) Atestační zkoušku v příslušném oboru lze vykonat nejpozději do 5 let od splnění všech požadavků daných vzdělávacím programem, podle kterého se uskutečnilo vzdělávání uchazeče. Pokud uchazeč u atestační zkoušky neprospěl, může atestační zkoušku vykonat nejdříve </a:t>
            </a:r>
            <a:r>
              <a:rPr lang="cs-CZ" strike="sngStrike" dirty="0"/>
              <a:t>za 6 měsíců </a:t>
            </a:r>
            <a:r>
              <a:rPr lang="cs-CZ" dirty="0"/>
              <a:t>ode dne neúspěšně vykonané zkoušky. Atestační zkoušku lze v příslušném oboru opakovat nejvýše dvakrát.</a:t>
            </a:r>
          </a:p>
          <a:p>
            <a:endParaRPr lang="cs-CZ" dirty="0"/>
          </a:p>
          <a:p>
            <a:r>
              <a:rPr lang="cs-CZ" dirty="0"/>
              <a:t>(2) Atestační zkoušku v příslušném oboru lze vykonat nejpozději do 5 let od splnění všech požadavků daných vzdělávacím programem, podle kterého se uskutečnilo vzdělávání uchazeče. Pokud uchazeč u atestační zkoušky neprospěl, může atestační zkoušku vykonat nejdříve </a:t>
            </a:r>
            <a:r>
              <a:rPr lang="cs-CZ" b="1" dirty="0">
                <a:solidFill>
                  <a:srgbClr val="FF0000"/>
                </a:solidFill>
              </a:rPr>
              <a:t>za 3 měsíce </a:t>
            </a:r>
            <a:r>
              <a:rPr lang="cs-CZ" dirty="0"/>
              <a:t>ode dne neúspěšně vykonané zkoušky. Atestační zkoušku lze v příslušném oboru opakovat nejvýše dvakrát.</a:t>
            </a:r>
          </a:p>
        </p:txBody>
      </p:sp>
    </p:spTree>
    <p:extLst>
      <p:ext uri="{BB962C8B-B14F-4D97-AF65-F5344CB8AC3E}">
        <p14:creationId xmlns:p14="http://schemas.microsoft.com/office/powerpoint/2010/main" val="1287101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238B7B-38FF-27EB-D22F-1121D7903B39}"/>
              </a:ext>
            </a:extLst>
          </p:cNvPr>
          <p:cNvSpPr>
            <a:spLocks noGrp="1"/>
          </p:cNvSpPr>
          <p:nvPr>
            <p:ph type="title"/>
          </p:nvPr>
        </p:nvSpPr>
        <p:spPr/>
        <p:txBody>
          <a:bodyPr/>
          <a:lstStyle/>
          <a:p>
            <a:r>
              <a:rPr lang="cs-CZ" dirty="0"/>
              <a:t>Telemedicína</a:t>
            </a:r>
          </a:p>
        </p:txBody>
      </p:sp>
      <p:sp>
        <p:nvSpPr>
          <p:cNvPr id="3" name="Zástupný obsah 2">
            <a:extLst>
              <a:ext uri="{FF2B5EF4-FFF2-40B4-BE49-F238E27FC236}">
                <a16:creationId xmlns:a16="http://schemas.microsoft.com/office/drawing/2014/main" id="{18E259F5-B10B-7EA1-2D75-8210DFED776D}"/>
              </a:ext>
            </a:extLst>
          </p:cNvPr>
          <p:cNvSpPr>
            <a:spLocks noGrp="1"/>
          </p:cNvSpPr>
          <p:nvPr>
            <p:ph idx="1"/>
          </p:nvPr>
        </p:nvSpPr>
        <p:spPr/>
        <p:txBody>
          <a:bodyPr/>
          <a:lstStyle/>
          <a:p>
            <a:r>
              <a:rPr lang="cs-CZ" dirty="0"/>
              <a:t>Vyhláška č. 30/2025 Sb., v</a:t>
            </a:r>
            <a:r>
              <a:rPr lang="cs-CZ" i="1" dirty="0"/>
              <a:t>yhláška o telemedicínských zdravotních službách</a:t>
            </a:r>
          </a:p>
          <a:p>
            <a:r>
              <a:rPr lang="cs-CZ" b="1" dirty="0"/>
              <a:t>a)</a:t>
            </a:r>
            <a:r>
              <a:rPr lang="cs-CZ" dirty="0"/>
              <a:t> technické požadavky na kvalitu a bezpečnost komunikace a šifrování komunikačního kanálu,</a:t>
            </a:r>
          </a:p>
          <a:p>
            <a:r>
              <a:rPr lang="cs-CZ" b="1" dirty="0"/>
              <a:t>b)</a:t>
            </a:r>
            <a:r>
              <a:rPr lang="cs-CZ" dirty="0"/>
              <a:t> způsob prokázání identity komunikujících stran,</a:t>
            </a:r>
          </a:p>
          <a:p>
            <a:r>
              <a:rPr lang="cs-CZ" b="1" dirty="0"/>
              <a:t>c)</a:t>
            </a:r>
            <a:r>
              <a:rPr lang="cs-CZ" dirty="0"/>
              <a:t> způsob projevení a záznamu souhlasu nebo nesouhlasu pacienta s nahráváním záznamu komunikace mezi poskytovatelem a pacientem.</a:t>
            </a:r>
          </a:p>
          <a:p>
            <a:endParaRPr lang="cs-CZ" dirty="0"/>
          </a:p>
        </p:txBody>
      </p:sp>
    </p:spTree>
    <p:extLst>
      <p:ext uri="{BB962C8B-B14F-4D97-AF65-F5344CB8AC3E}">
        <p14:creationId xmlns:p14="http://schemas.microsoft.com/office/powerpoint/2010/main" val="23347083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5722A5-679D-5434-CF7C-ECB7AC46ADFE}"/>
              </a:ext>
            </a:extLst>
          </p:cNvPr>
          <p:cNvSpPr>
            <a:spLocks noGrp="1"/>
          </p:cNvSpPr>
          <p:nvPr>
            <p:ph type="title"/>
          </p:nvPr>
        </p:nvSpPr>
        <p:spPr/>
        <p:txBody>
          <a:bodyPr/>
          <a:lstStyle/>
          <a:p>
            <a:r>
              <a:rPr lang="cs-CZ" dirty="0"/>
              <a:t>telemedicína</a:t>
            </a:r>
          </a:p>
        </p:txBody>
      </p:sp>
      <p:sp>
        <p:nvSpPr>
          <p:cNvPr id="3" name="Zástupný obsah 2">
            <a:extLst>
              <a:ext uri="{FF2B5EF4-FFF2-40B4-BE49-F238E27FC236}">
                <a16:creationId xmlns:a16="http://schemas.microsoft.com/office/drawing/2014/main" id="{1EAFE51F-1043-333C-4A7B-AFC972111BF8}"/>
              </a:ext>
            </a:extLst>
          </p:cNvPr>
          <p:cNvSpPr>
            <a:spLocks noGrp="1"/>
          </p:cNvSpPr>
          <p:nvPr>
            <p:ph idx="1"/>
          </p:nvPr>
        </p:nvSpPr>
        <p:spPr/>
        <p:txBody>
          <a:bodyPr/>
          <a:lstStyle/>
          <a:p>
            <a:r>
              <a:rPr lang="cs-CZ" b="1" dirty="0"/>
              <a:t>Technické požadavky na kvalitu a bezpečnost komunikace</a:t>
            </a:r>
          </a:p>
          <a:p>
            <a:r>
              <a:rPr lang="cs-CZ" dirty="0"/>
              <a:t>Požadavky na kvalitu a bezpečnost komunikace při poskytování telemedicínských zdravotních služeb jsou poskytovatelem zajišťovány technickými řešeními, která jsou pro poskytovatele závazně stanovena prostřednictvím standardů elektronického zdravotnictví podle zákona o elektronizaci zdravotnictví.</a:t>
            </a:r>
          </a:p>
          <a:p>
            <a:endParaRPr lang="cs-CZ" dirty="0"/>
          </a:p>
        </p:txBody>
      </p:sp>
    </p:spTree>
    <p:extLst>
      <p:ext uri="{BB962C8B-B14F-4D97-AF65-F5344CB8AC3E}">
        <p14:creationId xmlns:p14="http://schemas.microsoft.com/office/powerpoint/2010/main" val="325145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43FCED-09D6-6F4F-0012-DD4FD21BDC5B}"/>
              </a:ext>
            </a:extLst>
          </p:cNvPr>
          <p:cNvSpPr>
            <a:spLocks noGrp="1"/>
          </p:cNvSpPr>
          <p:nvPr>
            <p:ph type="title"/>
          </p:nvPr>
        </p:nvSpPr>
        <p:spPr/>
        <p:txBody>
          <a:bodyPr/>
          <a:lstStyle/>
          <a:p>
            <a:r>
              <a:rPr lang="cs-CZ" dirty="0"/>
              <a:t>telemedicína</a:t>
            </a:r>
          </a:p>
        </p:txBody>
      </p:sp>
      <p:sp>
        <p:nvSpPr>
          <p:cNvPr id="3" name="Zástupný obsah 2">
            <a:extLst>
              <a:ext uri="{FF2B5EF4-FFF2-40B4-BE49-F238E27FC236}">
                <a16:creationId xmlns:a16="http://schemas.microsoft.com/office/drawing/2014/main" id="{3B577839-709A-F7D3-5FE8-FF2063A1539F}"/>
              </a:ext>
            </a:extLst>
          </p:cNvPr>
          <p:cNvSpPr>
            <a:spLocks noGrp="1"/>
          </p:cNvSpPr>
          <p:nvPr>
            <p:ph idx="1"/>
          </p:nvPr>
        </p:nvSpPr>
        <p:spPr/>
        <p:txBody>
          <a:bodyPr>
            <a:normAutofit fontScale="62500" lnSpcReduction="20000"/>
          </a:bodyPr>
          <a:lstStyle/>
          <a:p>
            <a:r>
              <a:rPr lang="cs-CZ" b="1" dirty="0"/>
              <a:t>Šifrování komunikačního kanálu</a:t>
            </a:r>
          </a:p>
          <a:p>
            <a:r>
              <a:rPr lang="cs-CZ" b="1" dirty="0"/>
              <a:t>(1)</a:t>
            </a:r>
            <a:r>
              <a:rPr lang="cs-CZ" dirty="0"/>
              <a:t> Šifrováním se rozumí zajištění nečitelnosti komunikačního kanálu bez využití dodatečných technických prostředků.</a:t>
            </a:r>
          </a:p>
          <a:p>
            <a:r>
              <a:rPr lang="cs-CZ" b="1" dirty="0"/>
              <a:t>(2)</a:t>
            </a:r>
            <a:r>
              <a:rPr lang="cs-CZ" dirty="0"/>
              <a:t> Telemedicínské zdravotní služby poskytované telefonicky jsou poskytovány za použití šifrování komunikačního kanálu způsobem zajištěným operátorem použité komunikační sítě.</a:t>
            </a:r>
          </a:p>
          <a:p>
            <a:r>
              <a:rPr lang="cs-CZ" b="1" dirty="0"/>
              <a:t>(3)</a:t>
            </a:r>
            <a:r>
              <a:rPr lang="cs-CZ" dirty="0"/>
              <a:t> Telemedicínské zdravotní služby poskytované se zvukově obrazovým, zvukovým nebo obrazovým přenosem jiným než podle odstavce 2 jsou poskytovány za využití služeb elektronických komunikací zajišťujících šifrování komunikačního kanálu, které je aktivní po celou dobu poskytování zdravotních služeb.</a:t>
            </a:r>
          </a:p>
          <a:p>
            <a:r>
              <a:rPr lang="cs-CZ" b="1" dirty="0"/>
              <a:t>(4)</a:t>
            </a:r>
            <a:r>
              <a:rPr lang="cs-CZ" dirty="0"/>
              <a:t> Dálkový monitoring pacientů prováděný zdravotnickým prostředkem (dále jen „</a:t>
            </a:r>
            <a:r>
              <a:rPr lang="cs-CZ" dirty="0" err="1"/>
              <a:t>telemonitoring</a:t>
            </a:r>
            <a:r>
              <a:rPr lang="cs-CZ" dirty="0"/>
              <a:t>“) probíhá za využití šifrování komunikačního kanálu mezi tímto zdravotnickým prostředkem a poskytovatelem. Bližší podmínky šifrování komunikačního kanálu při využívání </a:t>
            </a:r>
            <a:r>
              <a:rPr lang="cs-CZ" dirty="0" err="1"/>
              <a:t>telemonitoringu</a:t>
            </a:r>
            <a:r>
              <a:rPr lang="cs-CZ" dirty="0"/>
              <a:t> stanoví standard elektronického zdravotnictví vydaný podle zákona o elektronizaci zdravotnictví.</a:t>
            </a:r>
          </a:p>
          <a:p>
            <a:r>
              <a:rPr lang="cs-CZ" b="1" dirty="0"/>
              <a:t>(5)</a:t>
            </a:r>
            <a:r>
              <a:rPr lang="cs-CZ" dirty="0"/>
              <a:t> V případě poskytování telemedicínských zdravotních služeb jinými prostředky než podle odstavců 2 až 4 musí tyto jiné prostředky splňovat podmínku šifrování podle odstavce 1 a být v souladu s pravidly pro ochranu osobních údajů a s požadavky na kybernetickou bezpečnost podle zákona o kybernetické bezpečnosti.</a:t>
            </a:r>
          </a:p>
          <a:p>
            <a:endParaRPr lang="cs-CZ" dirty="0"/>
          </a:p>
        </p:txBody>
      </p:sp>
    </p:spTree>
    <p:extLst>
      <p:ext uri="{BB962C8B-B14F-4D97-AF65-F5344CB8AC3E}">
        <p14:creationId xmlns:p14="http://schemas.microsoft.com/office/powerpoint/2010/main" val="7961806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2E33AD-CF94-B9F0-C529-A780EA8F35C4}"/>
              </a:ext>
            </a:extLst>
          </p:cNvPr>
          <p:cNvSpPr>
            <a:spLocks noGrp="1"/>
          </p:cNvSpPr>
          <p:nvPr>
            <p:ph type="title"/>
          </p:nvPr>
        </p:nvSpPr>
        <p:spPr/>
        <p:txBody>
          <a:bodyPr/>
          <a:lstStyle/>
          <a:p>
            <a:r>
              <a:rPr lang="cs-CZ" dirty="0"/>
              <a:t>Telemedicína</a:t>
            </a:r>
          </a:p>
        </p:txBody>
      </p:sp>
      <p:sp>
        <p:nvSpPr>
          <p:cNvPr id="3" name="Zástupný obsah 2">
            <a:extLst>
              <a:ext uri="{FF2B5EF4-FFF2-40B4-BE49-F238E27FC236}">
                <a16:creationId xmlns:a16="http://schemas.microsoft.com/office/drawing/2014/main" id="{892B8AD5-B15A-FDC6-2B8C-3F4750E8220C}"/>
              </a:ext>
            </a:extLst>
          </p:cNvPr>
          <p:cNvSpPr>
            <a:spLocks noGrp="1"/>
          </p:cNvSpPr>
          <p:nvPr>
            <p:ph idx="1"/>
          </p:nvPr>
        </p:nvSpPr>
        <p:spPr/>
        <p:txBody>
          <a:bodyPr>
            <a:normAutofit fontScale="92500" lnSpcReduction="20000"/>
          </a:bodyPr>
          <a:lstStyle/>
          <a:p>
            <a:r>
              <a:rPr lang="cs-CZ" b="1" dirty="0"/>
              <a:t>Způsob prokázání identity komunikujících stran</a:t>
            </a:r>
          </a:p>
          <a:p>
            <a:r>
              <a:rPr lang="cs-CZ" b="1" dirty="0"/>
              <a:t>(1)</a:t>
            </a:r>
            <a:r>
              <a:rPr lang="cs-CZ" dirty="0"/>
              <a:t> Pacient prokazuje svou identitu</a:t>
            </a:r>
          </a:p>
          <a:p>
            <a:r>
              <a:rPr lang="cs-CZ" b="1" dirty="0"/>
              <a:t>a)</a:t>
            </a:r>
            <a:r>
              <a:rPr lang="cs-CZ" dirty="0"/>
              <a:t> předem domluveným způsobem nebo</a:t>
            </a:r>
          </a:p>
          <a:p>
            <a:r>
              <a:rPr lang="cs-CZ" b="1" dirty="0"/>
              <a:t>b)</a:t>
            </a:r>
            <a:r>
              <a:rPr lang="cs-CZ" dirty="0"/>
              <a:t> s využitím elektronické identifikace podle zákona o elektronické identifikaci.</a:t>
            </a:r>
          </a:p>
          <a:p>
            <a:r>
              <a:rPr lang="cs-CZ" b="1" dirty="0"/>
              <a:t>(2)</a:t>
            </a:r>
            <a:r>
              <a:rPr lang="cs-CZ" dirty="0"/>
              <a:t> Zdravotnický pracovník prokazuje svou identitu</a:t>
            </a:r>
          </a:p>
          <a:p>
            <a:r>
              <a:rPr lang="cs-CZ" b="1" dirty="0"/>
              <a:t>a)</a:t>
            </a:r>
            <a:r>
              <a:rPr lang="cs-CZ" dirty="0"/>
              <a:t> předem domluveným způsobem nebo</a:t>
            </a:r>
          </a:p>
          <a:p>
            <a:r>
              <a:rPr lang="cs-CZ" b="1" dirty="0"/>
              <a:t>b)</a:t>
            </a:r>
            <a:r>
              <a:rPr lang="cs-CZ" dirty="0"/>
              <a:t> prostřednictvím informačního systému poskytovatele, který mu přidělil přístupové údaje do svého informačního systému podle zákona o elektronizaci zdravotnictví.</a:t>
            </a:r>
          </a:p>
          <a:p>
            <a:r>
              <a:rPr lang="cs-CZ" b="1" dirty="0"/>
              <a:t>(3)</a:t>
            </a:r>
            <a:r>
              <a:rPr lang="cs-CZ" dirty="0"/>
              <a:t> Předem domluvený způsob musí být zaznamenán ve zdravotnické dokumentaci.</a:t>
            </a:r>
          </a:p>
          <a:p>
            <a:endParaRPr lang="cs-CZ" dirty="0"/>
          </a:p>
        </p:txBody>
      </p:sp>
    </p:spTree>
    <p:extLst>
      <p:ext uri="{BB962C8B-B14F-4D97-AF65-F5344CB8AC3E}">
        <p14:creationId xmlns:p14="http://schemas.microsoft.com/office/powerpoint/2010/main" val="2747624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05A65A-EC00-2F03-D684-97C99FB8C85B}"/>
              </a:ext>
            </a:extLst>
          </p:cNvPr>
          <p:cNvSpPr>
            <a:spLocks noGrp="1"/>
          </p:cNvSpPr>
          <p:nvPr>
            <p:ph type="title"/>
          </p:nvPr>
        </p:nvSpPr>
        <p:spPr/>
        <p:txBody>
          <a:bodyPr/>
          <a:lstStyle/>
          <a:p>
            <a:r>
              <a:rPr lang="cs-CZ" dirty="0"/>
              <a:t>Telemedicína</a:t>
            </a:r>
          </a:p>
        </p:txBody>
      </p:sp>
      <p:sp>
        <p:nvSpPr>
          <p:cNvPr id="3" name="Zástupný obsah 2">
            <a:extLst>
              <a:ext uri="{FF2B5EF4-FFF2-40B4-BE49-F238E27FC236}">
                <a16:creationId xmlns:a16="http://schemas.microsoft.com/office/drawing/2014/main" id="{494D1B39-675F-323D-1047-FAA654584367}"/>
              </a:ext>
            </a:extLst>
          </p:cNvPr>
          <p:cNvSpPr>
            <a:spLocks noGrp="1"/>
          </p:cNvSpPr>
          <p:nvPr>
            <p:ph idx="1"/>
          </p:nvPr>
        </p:nvSpPr>
        <p:spPr/>
        <p:txBody>
          <a:bodyPr/>
          <a:lstStyle/>
          <a:p>
            <a:r>
              <a:rPr lang="cs-CZ" b="1" dirty="0"/>
              <a:t>Způsob projevení a záznamu souhlasu nebo nesouhlasu pacienta s nahráváním záznamu komunikace mezi poskytovatelem a pacientem</a:t>
            </a:r>
          </a:p>
          <a:p>
            <a:r>
              <a:rPr lang="cs-CZ" dirty="0"/>
              <a:t>Před zahájením poskytování telemedicínské zdravotní služby poskytovatel ověří, zda pacient souhlasí s nahráváním komunikace mezi poskytovatelem a pacientem. Projev souhlasu nebo nesouhlasu s nahráváním záznamu komunikace může pacient vyjádřit výslovně nebo jiným způsobem nevzbuzujícím pochybnost o pacientově úmyslu. </a:t>
            </a:r>
          </a:p>
          <a:p>
            <a:r>
              <a:rPr lang="cs-CZ" dirty="0"/>
              <a:t>O tomto projevu se provede záznam ve zdravotnické dokumentaci.</a:t>
            </a:r>
          </a:p>
          <a:p>
            <a:endParaRPr lang="cs-CZ" dirty="0"/>
          </a:p>
        </p:txBody>
      </p:sp>
    </p:spTree>
    <p:extLst>
      <p:ext uri="{BB962C8B-B14F-4D97-AF65-F5344CB8AC3E}">
        <p14:creationId xmlns:p14="http://schemas.microsoft.com/office/powerpoint/2010/main" val="22232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516FE3-EBF8-B554-261B-CCA7040367CD}"/>
              </a:ext>
            </a:extLst>
          </p:cNvPr>
          <p:cNvSpPr>
            <a:spLocks noGrp="1"/>
          </p:cNvSpPr>
          <p:nvPr>
            <p:ph type="title"/>
          </p:nvPr>
        </p:nvSpPr>
        <p:spPr/>
        <p:txBody>
          <a:bodyPr/>
          <a:lstStyle/>
          <a:p>
            <a:r>
              <a:rPr lang="cs-CZ" dirty="0"/>
              <a:t>Pravidla</a:t>
            </a:r>
          </a:p>
        </p:txBody>
      </p:sp>
      <p:sp>
        <p:nvSpPr>
          <p:cNvPr id="3" name="Zástupný obsah 2">
            <a:extLst>
              <a:ext uri="{FF2B5EF4-FFF2-40B4-BE49-F238E27FC236}">
                <a16:creationId xmlns:a16="http://schemas.microsoft.com/office/drawing/2014/main" id="{9DF305B8-8106-3DEA-3AA8-ED1C3874EB73}"/>
              </a:ext>
            </a:extLst>
          </p:cNvPr>
          <p:cNvSpPr>
            <a:spLocks noGrp="1"/>
          </p:cNvSpPr>
          <p:nvPr>
            <p:ph idx="1"/>
          </p:nvPr>
        </p:nvSpPr>
        <p:spPr/>
        <p:txBody>
          <a:bodyPr/>
          <a:lstStyle/>
          <a:p>
            <a:r>
              <a:rPr lang="cs-CZ" b="1" dirty="0"/>
              <a:t>Lékařská pohotovostní služba pro děti</a:t>
            </a:r>
          </a:p>
          <a:p>
            <a:r>
              <a:rPr lang="cs-CZ" b="1" dirty="0"/>
              <a:t>(1)</a:t>
            </a:r>
            <a:r>
              <a:rPr lang="cs-CZ" dirty="0"/>
              <a:t> Lékařská pohotovostní služba pro děti musí být poskytována minimálně v časovém rozsahu</a:t>
            </a:r>
          </a:p>
          <a:p>
            <a:r>
              <a:rPr lang="cs-CZ" b="1" dirty="0"/>
              <a:t>a)</a:t>
            </a:r>
            <a:r>
              <a:rPr lang="cs-CZ" dirty="0"/>
              <a:t> 3 hodin nepřetržitě v čase mezi 16:00 a 22:00 v pracovní den,</a:t>
            </a:r>
          </a:p>
          <a:p>
            <a:r>
              <a:rPr lang="cs-CZ" b="1" dirty="0"/>
              <a:t>b)</a:t>
            </a:r>
            <a:r>
              <a:rPr lang="cs-CZ" dirty="0"/>
              <a:t> 8 hodin nepřetržitě, přičemž zároveň musí být poskytována v pevné době od 10:00 do 16:00, v sobotu, neděli a v den pracovního klidu.</a:t>
            </a:r>
          </a:p>
          <a:p>
            <a:endParaRPr lang="cs-CZ" dirty="0"/>
          </a:p>
        </p:txBody>
      </p:sp>
    </p:spTree>
    <p:extLst>
      <p:ext uri="{BB962C8B-B14F-4D97-AF65-F5344CB8AC3E}">
        <p14:creationId xmlns:p14="http://schemas.microsoft.com/office/powerpoint/2010/main" val="80087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25336E-6B6E-69CE-D936-FD361A64C9EB}"/>
              </a:ext>
            </a:extLst>
          </p:cNvPr>
          <p:cNvSpPr>
            <a:spLocks noGrp="1"/>
          </p:cNvSpPr>
          <p:nvPr>
            <p:ph type="title"/>
          </p:nvPr>
        </p:nvSpPr>
        <p:spPr/>
        <p:txBody>
          <a:bodyPr/>
          <a:lstStyle/>
          <a:p>
            <a:r>
              <a:rPr lang="cs-CZ" dirty="0"/>
              <a:t>Pravidla</a:t>
            </a:r>
          </a:p>
        </p:txBody>
      </p:sp>
      <p:sp>
        <p:nvSpPr>
          <p:cNvPr id="3" name="Zástupný obsah 2">
            <a:extLst>
              <a:ext uri="{FF2B5EF4-FFF2-40B4-BE49-F238E27FC236}">
                <a16:creationId xmlns:a16="http://schemas.microsoft.com/office/drawing/2014/main" id="{49B1D9EA-AA76-ACA1-A4B3-269BC315742F}"/>
              </a:ext>
            </a:extLst>
          </p:cNvPr>
          <p:cNvSpPr>
            <a:spLocks noGrp="1"/>
          </p:cNvSpPr>
          <p:nvPr>
            <p:ph idx="1"/>
          </p:nvPr>
        </p:nvSpPr>
        <p:spPr/>
        <p:txBody>
          <a:bodyPr>
            <a:normAutofit fontScale="92500"/>
          </a:bodyPr>
          <a:lstStyle/>
          <a:p>
            <a:r>
              <a:rPr lang="cs-CZ" dirty="0"/>
              <a:t>Lékařská pohotovostní služba pro děti musí být personálně zabezpečena minimálně</a:t>
            </a:r>
          </a:p>
          <a:p>
            <a:r>
              <a:rPr lang="cs-CZ" b="1" dirty="0"/>
              <a:t>a)</a:t>
            </a:r>
            <a:r>
              <a:rPr lang="cs-CZ" dirty="0"/>
              <a:t> praktickým lékařem pro děti a dorost, pediatrem nebo dětským lékařem, nebo</a:t>
            </a:r>
          </a:p>
          <a:p>
            <a:r>
              <a:rPr lang="cs-CZ" b="1" dirty="0"/>
              <a:t>b)</a:t>
            </a:r>
            <a:r>
              <a:rPr lang="cs-CZ" dirty="0"/>
              <a:t> lékařem s odbornou způsobilostí a certifikátem o absolvování základního kmene pediatrického, je-li pracoviště lékařské pohotovostní služby pro děti součástí zdravotnického zařízení akutní lůžkové péče v oboru pediatrie nebo dětské lékařství a zároveň je zajištěna fyzická dosažitelnost lékaře podle písmene a) do 15 minut od vyžádání, a</a:t>
            </a:r>
          </a:p>
          <a:p>
            <a:r>
              <a:rPr lang="cs-CZ" b="1" dirty="0"/>
              <a:t>c)</a:t>
            </a:r>
            <a:r>
              <a:rPr lang="cs-CZ" dirty="0"/>
              <a:t> dětskou sestrou nebo všeobecnou sestrou; tento požadavek se neuplatní, je-li lékařská pohotovostní služba pro děti poskytována v rámci urgentního příjmu.</a:t>
            </a:r>
          </a:p>
          <a:p>
            <a:endParaRPr lang="cs-CZ" dirty="0"/>
          </a:p>
        </p:txBody>
      </p:sp>
    </p:spTree>
    <p:extLst>
      <p:ext uri="{BB962C8B-B14F-4D97-AF65-F5344CB8AC3E}">
        <p14:creationId xmlns:p14="http://schemas.microsoft.com/office/powerpoint/2010/main" val="3988349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1B9F6D-1986-DFA6-FE3B-A2951DDB8D89}"/>
              </a:ext>
            </a:extLst>
          </p:cNvPr>
          <p:cNvSpPr>
            <a:spLocks noGrp="1"/>
          </p:cNvSpPr>
          <p:nvPr>
            <p:ph type="title"/>
          </p:nvPr>
        </p:nvSpPr>
        <p:spPr/>
        <p:txBody>
          <a:bodyPr/>
          <a:lstStyle/>
          <a:p>
            <a:r>
              <a:rPr lang="cs-CZ" dirty="0"/>
              <a:t>Pravidla</a:t>
            </a:r>
          </a:p>
        </p:txBody>
      </p:sp>
      <p:sp>
        <p:nvSpPr>
          <p:cNvPr id="3" name="Zástupný obsah 2">
            <a:extLst>
              <a:ext uri="{FF2B5EF4-FFF2-40B4-BE49-F238E27FC236}">
                <a16:creationId xmlns:a16="http://schemas.microsoft.com/office/drawing/2014/main" id="{A24F515E-08D2-35D7-BD02-FCF9C4BE0816}"/>
              </a:ext>
            </a:extLst>
          </p:cNvPr>
          <p:cNvSpPr>
            <a:spLocks noGrp="1"/>
          </p:cNvSpPr>
          <p:nvPr>
            <p:ph idx="1"/>
          </p:nvPr>
        </p:nvSpPr>
        <p:spPr/>
        <p:txBody>
          <a:bodyPr>
            <a:normAutofit lnSpcReduction="10000"/>
          </a:bodyPr>
          <a:lstStyle/>
          <a:p>
            <a:r>
              <a:rPr lang="cs-CZ" b="1" dirty="0"/>
              <a:t>Pohotovostní služba v oboru zubní lékařství</a:t>
            </a:r>
          </a:p>
          <a:p>
            <a:r>
              <a:rPr lang="cs-CZ" dirty="0"/>
              <a:t>Pohotovostní služba v oboru zubní lékařství musí být poskytována minimálně v časovém rozsahu 4 hodin nepřetržitě v čase mezi 7:00 a 15:00 v sobotu, neděli a v den pracovního klidu.</a:t>
            </a:r>
          </a:p>
          <a:p>
            <a:r>
              <a:rPr lang="cs-CZ" dirty="0"/>
              <a:t>Pro požadavky na minimální věcné a technické vybavení pracoviště pohotovostní služby v oboru zubní lékařství a minimální personální zabezpečení této služby platí požadavky pro poskytování ambulantní zdravotní péče v oboru zubní lékařství stanovené právními předpisy upravujícími požadavky na minimální technické a věcné vybavení zdravotnických zařízení a kontaktních pracovišť a požadavky na minimální personální zabezpečení zdravotních služeb obdobně.</a:t>
            </a:r>
          </a:p>
          <a:p>
            <a:endParaRPr lang="cs-CZ" dirty="0"/>
          </a:p>
        </p:txBody>
      </p:sp>
    </p:spTree>
    <p:extLst>
      <p:ext uri="{BB962C8B-B14F-4D97-AF65-F5344CB8AC3E}">
        <p14:creationId xmlns:p14="http://schemas.microsoft.com/office/powerpoint/2010/main" val="4003223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007269-B4E1-FC91-7225-AFE5FB132686}"/>
              </a:ext>
            </a:extLst>
          </p:cNvPr>
          <p:cNvSpPr>
            <a:spLocks noGrp="1"/>
          </p:cNvSpPr>
          <p:nvPr>
            <p:ph type="title"/>
          </p:nvPr>
        </p:nvSpPr>
        <p:spPr/>
        <p:txBody>
          <a:bodyPr/>
          <a:lstStyle/>
          <a:p>
            <a:r>
              <a:rPr lang="cs-CZ" dirty="0" err="1"/>
              <a:t>PravIdla</a:t>
            </a:r>
            <a:endParaRPr lang="cs-CZ" dirty="0"/>
          </a:p>
        </p:txBody>
      </p:sp>
      <p:sp>
        <p:nvSpPr>
          <p:cNvPr id="3" name="Zástupný obsah 2">
            <a:extLst>
              <a:ext uri="{FF2B5EF4-FFF2-40B4-BE49-F238E27FC236}">
                <a16:creationId xmlns:a16="http://schemas.microsoft.com/office/drawing/2014/main" id="{748BB013-E7FE-3D75-C24E-711D7B903FB1}"/>
              </a:ext>
            </a:extLst>
          </p:cNvPr>
          <p:cNvSpPr>
            <a:spLocks noGrp="1"/>
          </p:cNvSpPr>
          <p:nvPr>
            <p:ph idx="1"/>
          </p:nvPr>
        </p:nvSpPr>
        <p:spPr/>
        <p:txBody>
          <a:bodyPr/>
          <a:lstStyle/>
          <a:p>
            <a:r>
              <a:rPr lang="cs-CZ" b="1" dirty="0"/>
              <a:t>Lékárenská pohotovostní služba</a:t>
            </a:r>
          </a:p>
          <a:p>
            <a:r>
              <a:rPr lang="cs-CZ" b="1" dirty="0"/>
              <a:t>(1)</a:t>
            </a:r>
            <a:r>
              <a:rPr lang="cs-CZ" dirty="0"/>
              <a:t> Lékárenská pohotovostní služba musí být poskytována minimálně v časovém rozsahu 3 hodin nepřetržitě v čase mezi</a:t>
            </a:r>
          </a:p>
          <a:p>
            <a:r>
              <a:rPr lang="cs-CZ" b="1" dirty="0"/>
              <a:t>a)</a:t>
            </a:r>
            <a:r>
              <a:rPr lang="cs-CZ" dirty="0"/>
              <a:t> 17:00 a 23:00 v pracovní den,</a:t>
            </a:r>
          </a:p>
          <a:p>
            <a:r>
              <a:rPr lang="cs-CZ" b="1" dirty="0"/>
              <a:t>b)</a:t>
            </a:r>
            <a:r>
              <a:rPr lang="cs-CZ" dirty="0"/>
              <a:t> 15:00 a 20:00 v sobotu, neděli a v den pracovního klidu.</a:t>
            </a:r>
          </a:p>
          <a:p>
            <a:endParaRPr lang="cs-CZ" dirty="0"/>
          </a:p>
        </p:txBody>
      </p:sp>
    </p:spTree>
    <p:extLst>
      <p:ext uri="{BB962C8B-B14F-4D97-AF65-F5344CB8AC3E}">
        <p14:creationId xmlns:p14="http://schemas.microsoft.com/office/powerpoint/2010/main" val="3341452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F898D9-0454-B7CD-4D46-731C6078ABCA}"/>
              </a:ext>
            </a:extLst>
          </p:cNvPr>
          <p:cNvSpPr>
            <a:spLocks noGrp="1"/>
          </p:cNvSpPr>
          <p:nvPr>
            <p:ph type="title"/>
          </p:nvPr>
        </p:nvSpPr>
        <p:spPr/>
        <p:txBody>
          <a:bodyPr>
            <a:normAutofit fontScale="90000"/>
          </a:bodyPr>
          <a:lstStyle/>
          <a:p>
            <a:r>
              <a:rPr lang="cs-CZ" b="1" dirty="0"/>
              <a:t>Nové nastavení preventivních prohlídek</a:t>
            </a:r>
            <a:br>
              <a:rPr lang="cs-CZ" b="1" dirty="0"/>
            </a:br>
            <a:endParaRPr lang="cs-CZ" dirty="0"/>
          </a:p>
        </p:txBody>
      </p:sp>
      <p:sp>
        <p:nvSpPr>
          <p:cNvPr id="3" name="Zástupný obsah 2">
            <a:extLst>
              <a:ext uri="{FF2B5EF4-FFF2-40B4-BE49-F238E27FC236}">
                <a16:creationId xmlns:a16="http://schemas.microsoft.com/office/drawing/2014/main" id="{D98698A4-FD2D-CA26-5B1F-E057A8626E1B}"/>
              </a:ext>
            </a:extLst>
          </p:cNvPr>
          <p:cNvSpPr>
            <a:spLocks noGrp="1"/>
          </p:cNvSpPr>
          <p:nvPr>
            <p:ph idx="1"/>
          </p:nvPr>
        </p:nvSpPr>
        <p:spPr/>
        <p:txBody>
          <a:bodyPr>
            <a:normAutofit fontScale="92500" lnSpcReduction="20000"/>
          </a:bodyPr>
          <a:lstStyle/>
          <a:p>
            <a:r>
              <a:rPr lang="cs-CZ" dirty="0"/>
              <a:t>Nastává </a:t>
            </a:r>
            <a:r>
              <a:rPr lang="cs-CZ" b="1" u="sng" dirty="0">
                <a:hlinkClick r:id="rId2" tooltip="Preventivní prohlídky"/>
              </a:rPr>
              <a:t>nové nastavení preventivních prohlídek</a:t>
            </a:r>
            <a:r>
              <a:rPr lang="cs-CZ" dirty="0"/>
              <a:t>. </a:t>
            </a:r>
          </a:p>
          <a:p>
            <a:pPr>
              <a:buFont typeface="Wingdings" panose="05000000000000000000" pitchFamily="2" charset="2"/>
              <a:buChar char="ü"/>
            </a:pPr>
            <a:r>
              <a:rPr lang="cs-CZ" dirty="0"/>
              <a:t>cílem je včasný záchyt</a:t>
            </a:r>
          </a:p>
          <a:p>
            <a:pPr>
              <a:buFont typeface="Wingdings" panose="05000000000000000000" pitchFamily="2" charset="2"/>
              <a:buChar char="ü"/>
            </a:pPr>
            <a:r>
              <a:rPr lang="cs-CZ" dirty="0"/>
              <a:t>více zohlednit věk a stav člověka a </a:t>
            </a:r>
          </a:p>
          <a:p>
            <a:pPr>
              <a:buFont typeface="Wingdings" panose="05000000000000000000" pitchFamily="2" charset="2"/>
              <a:buChar char="ü"/>
            </a:pPr>
            <a:r>
              <a:rPr lang="cs-CZ" dirty="0"/>
              <a:t>zároveň předejít problémům se srdcem nebo různým typům rakoviny, demence či osteoporózy</a:t>
            </a:r>
          </a:p>
          <a:p>
            <a:pPr>
              <a:buFont typeface="Wingdings" panose="05000000000000000000" pitchFamily="2" charset="2"/>
              <a:buChar char="ü"/>
            </a:pPr>
            <a:r>
              <a:rPr lang="cs-CZ" dirty="0"/>
              <a:t>při první vstupní prohlídce v dospělosti člověk kupříkladu nově absolvuje vyšetření EKG</a:t>
            </a:r>
          </a:p>
          <a:p>
            <a:r>
              <a:rPr lang="cs-CZ" dirty="0"/>
              <a:t>rozšíření náplně a zvýšení frekvence předepsaných laboratorních vyšetření. V případě zjištěných potíží budou lékaři (ať již praktici či specialisté) člověka s chronickým onemocněním nebo rizikovými faktory pravidelně sledovat, navrhnou mu individuální léčebný postup a režim.</a:t>
            </a:r>
          </a:p>
          <a:p>
            <a:endParaRPr lang="cs-CZ" dirty="0"/>
          </a:p>
        </p:txBody>
      </p:sp>
    </p:spTree>
    <p:extLst>
      <p:ext uri="{BB962C8B-B14F-4D97-AF65-F5344CB8AC3E}">
        <p14:creationId xmlns:p14="http://schemas.microsoft.com/office/powerpoint/2010/main" val="621005884"/>
      </p:ext>
    </p:extLst>
  </p:cSld>
  <p:clrMapOvr>
    <a:masterClrMapping/>
  </p:clrMapOvr>
</p:sld>
</file>

<file path=ppt/theme/theme1.xml><?xml version="1.0" encoding="utf-8"?>
<a:theme xmlns:a="http://schemas.openxmlformats.org/drawingml/2006/main" name="Balík">
  <a:themeElements>
    <a:clrScheme name="Balík">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Balík">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lík">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TM10001115[[fn=Balík]]</Template>
  <TotalTime>391</TotalTime>
  <Words>4064</Words>
  <Application>Microsoft Office PowerPoint</Application>
  <PresentationFormat>Širokoúhlá obrazovka</PresentationFormat>
  <Paragraphs>221</Paragraphs>
  <Slides>47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47</vt:i4>
      </vt:variant>
    </vt:vector>
  </HeadingPairs>
  <TitlesOfParts>
    <vt:vector size="51" baseType="lpstr">
      <vt:lpstr>Arial</vt:lpstr>
      <vt:lpstr>Gill Sans MT</vt:lpstr>
      <vt:lpstr>Wingdings</vt:lpstr>
      <vt:lpstr>Balík</vt:lpstr>
      <vt:lpstr>2026</vt:lpstr>
      <vt:lpstr>Nový systém pohotovostí </vt:lpstr>
      <vt:lpstr>Pravidla </vt:lpstr>
      <vt:lpstr>pravidla</vt:lpstr>
      <vt:lpstr>Pravidla</vt:lpstr>
      <vt:lpstr>Pravidla</vt:lpstr>
      <vt:lpstr>Pravidla</vt:lpstr>
      <vt:lpstr>PravIdla</vt:lpstr>
      <vt:lpstr>Nové nastavení preventivních prohlídek </vt:lpstr>
      <vt:lpstr>Hrazená kolonoskopie pro lidi od 45 let </vt:lpstr>
      <vt:lpstr>Nově hrazené zubní výplně </vt:lpstr>
      <vt:lpstr>elektronizace zdravotnictví </vt:lpstr>
      <vt:lpstr>Novela o elektronizace zdravotnictví</vt:lpstr>
      <vt:lpstr>Elektronizace zdravotnictví</vt:lpstr>
      <vt:lpstr>Elektronizace zdravotnictví</vt:lpstr>
      <vt:lpstr>EZKarta</vt:lpstr>
      <vt:lpstr>E - Žádanky </vt:lpstr>
      <vt:lpstr>pokuty</vt:lpstr>
      <vt:lpstr>Práva pacientů</vt:lpstr>
      <vt:lpstr>Zavedení nemocničního ombudsmana </vt:lpstr>
      <vt:lpstr>Nová pravidla pro nemocniční kaplany </vt:lpstr>
      <vt:lpstr>Posílení ochrany pacientů ohrožených násilím </vt:lpstr>
      <vt:lpstr>Hrazené návštěvy porodní asistentky </vt:lpstr>
      <vt:lpstr>Další změny</vt:lpstr>
      <vt:lpstr>Zákon o ochraně veřejného zdraví</vt:lpstr>
      <vt:lpstr>Zákon č. 96/2004</vt:lpstr>
      <vt:lpstr>Akreditace a akreditované zařízení </vt:lpstr>
      <vt:lpstr>Akreditační řízení </vt:lpstr>
      <vt:lpstr>Akreditovaný kvalifikační kurz </vt:lpstr>
      <vt:lpstr>Akreditovaný kvalifikační kurz </vt:lpstr>
      <vt:lpstr>Akreditovaný kvalifikační kurz </vt:lpstr>
      <vt:lpstr>Specializační vzdělávání </vt:lpstr>
      <vt:lpstr>Specializační vzdělávání </vt:lpstr>
      <vt:lpstr>Specializační vzdělávání</vt:lpstr>
      <vt:lpstr>Specializační vzdělávání</vt:lpstr>
      <vt:lpstr>Specializační vzdělávání</vt:lpstr>
      <vt:lpstr>Zařazení zdravotnických pracovníků do specializačního vzdělávání</vt:lpstr>
      <vt:lpstr>Průběh specializačního vzdělávání </vt:lpstr>
      <vt:lpstr>Průběh specializačního vzdělávání</vt:lpstr>
      <vt:lpstr>Průběh specializačního vzdělávání</vt:lpstr>
      <vt:lpstr>Atestační zkouška </vt:lpstr>
      <vt:lpstr>Atestační zkouška</vt:lpstr>
      <vt:lpstr>Telemedicína</vt:lpstr>
      <vt:lpstr>telemedicína</vt:lpstr>
      <vt:lpstr>telemedicína</vt:lpstr>
      <vt:lpstr>Telemedicína</vt:lpstr>
      <vt:lpstr>Telemedicína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Pravnik2</dc:creator>
  <cp:lastModifiedBy>Jana Konečná</cp:lastModifiedBy>
  <cp:revision>5</cp:revision>
  <dcterms:created xsi:type="dcterms:W3CDTF">2026-01-06T07:39:10Z</dcterms:created>
  <dcterms:modified xsi:type="dcterms:W3CDTF">2026-02-20T13:01:54Z</dcterms:modified>
</cp:coreProperties>
</file>