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55"/>
  </p:notesMasterIdLst>
  <p:sldIdLst>
    <p:sldId id="256" r:id="rId2"/>
    <p:sldId id="285" r:id="rId3"/>
    <p:sldId id="286" r:id="rId4"/>
    <p:sldId id="364" r:id="rId5"/>
    <p:sldId id="337" r:id="rId6"/>
    <p:sldId id="339" r:id="rId7"/>
    <p:sldId id="294" r:id="rId8"/>
    <p:sldId id="365" r:id="rId9"/>
    <p:sldId id="366" r:id="rId10"/>
    <p:sldId id="368" r:id="rId11"/>
    <p:sldId id="369" r:id="rId12"/>
    <p:sldId id="370" r:id="rId13"/>
    <p:sldId id="257" r:id="rId14"/>
    <p:sldId id="258" r:id="rId15"/>
    <p:sldId id="259" r:id="rId16"/>
    <p:sldId id="262" r:id="rId17"/>
    <p:sldId id="261" r:id="rId18"/>
    <p:sldId id="264" r:id="rId19"/>
    <p:sldId id="265" r:id="rId20"/>
    <p:sldId id="266" r:id="rId21"/>
    <p:sldId id="267" r:id="rId22"/>
    <p:sldId id="271" r:id="rId23"/>
    <p:sldId id="272" r:id="rId24"/>
    <p:sldId id="277" r:id="rId25"/>
    <p:sldId id="313" r:id="rId26"/>
    <p:sldId id="378" r:id="rId27"/>
    <p:sldId id="379" r:id="rId28"/>
    <p:sldId id="380" r:id="rId29"/>
    <p:sldId id="381" r:id="rId30"/>
    <p:sldId id="314" r:id="rId31"/>
    <p:sldId id="315" r:id="rId32"/>
    <p:sldId id="382" r:id="rId33"/>
    <p:sldId id="270" r:id="rId34"/>
    <p:sldId id="276" r:id="rId35"/>
    <p:sldId id="318" r:id="rId36"/>
    <p:sldId id="295" r:id="rId37"/>
    <p:sldId id="316" r:id="rId38"/>
    <p:sldId id="278" r:id="rId39"/>
    <p:sldId id="317" r:id="rId40"/>
    <p:sldId id="279" r:id="rId41"/>
    <p:sldId id="280" r:id="rId42"/>
    <p:sldId id="281" r:id="rId43"/>
    <p:sldId id="282" r:id="rId44"/>
    <p:sldId id="384" r:id="rId45"/>
    <p:sldId id="383" r:id="rId46"/>
    <p:sldId id="371" r:id="rId47"/>
    <p:sldId id="291" r:id="rId48"/>
    <p:sldId id="373" r:id="rId49"/>
    <p:sldId id="290" r:id="rId50"/>
    <p:sldId id="283" r:id="rId51"/>
    <p:sldId id="386" r:id="rId52"/>
    <p:sldId id="374" r:id="rId53"/>
    <p:sldId id="28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FFFF"/>
    <a:srgbClr val="5EB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DC60-2CD4-41F5-A602-D94C30CCB34F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5CB7-7268-40A2-AC3D-96D5214CA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81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95CB7-7268-40A2-AC3D-96D5214CA0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35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77231D-73E0-4080-8E0C-EB38634A2717}" type="slidenum">
              <a:rPr kumimoji="0" lang="en-US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0"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8ACD-F2C3-41D3-A3EA-4F975F8BB02B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6CFC-80BD-463D-ADBE-BC0E56DC27EE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99DD-9280-4ACC-8C16-2FD70A6D6D31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F6CC580-5FA0-4921-A830-E514647933DA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E971-620C-4263-8009-A718C6AE1A93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09EE-28C5-46B1-A5CE-1DEF023A7F97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318E-E6A2-429C-ADF1-94C4F432F5A8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0A43-1573-41B8-987C-1F78C3A4AD3F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1797-8D5B-4FD1-8717-96188012D486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CCA1-3C01-49F3-BB6B-C34B2E7E2E55}" type="datetime1">
              <a:rPr lang="cs-CZ" smtClean="0"/>
              <a:t>05.03.2026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04DFBE9-E7A7-4C34-9E29-E14760E2FA2A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97-48" TargetMode="External"/><Relationship Id="rId2" Type="http://schemas.openxmlformats.org/officeDocument/2006/relationships/hyperlink" Target="https://www.zakonyprolidi.cz/cs/1992-59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van.turnovec.cz/2012/08/10/spravedlnost-jako-proble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1447153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res/f/008435/zdrroccz2021.pdf" TargetMode="External"/><Relationship Id="rId2" Type="http://schemas.openxmlformats.org/officeDocument/2006/relationships/hyperlink" Target="https://cs.wikipedia.org/wiki/St%C5%99edn%C3%AD_d%C3%A9lka_%C5%BEivota#/media/Soubor:Esperanza_de_vida.P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.upol.cz/esf/isd" TargetMode="External"/><Relationship Id="rId2" Type="http://schemas.openxmlformats.org/officeDocument/2006/relationships/hyperlink" Target="https://edis.upol.cz/fzv/elearning/eln_subjects-27072/ra-443593/mode-1/subj_eval_set-1/from_eval_alert_form-3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/>
              <a:t>Zdravotní a zdravotnická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7903823" cy="10698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Společenské hodnoty a  zdravotní politika (ZP), cíle a obsah ZP, východiska ZP, funkce ZP, základní otázky ZP, nástroje a realizace ZP,  legislativa a ZP</a:t>
            </a:r>
            <a:r>
              <a:rPr lang="cs-CZ"/>
              <a:t>, měření zdravotního </a:t>
            </a:r>
            <a:r>
              <a:rPr lang="cs-CZ" dirty="0"/>
              <a:t>stavu populace</a:t>
            </a:r>
          </a:p>
          <a:p>
            <a:r>
              <a:rPr lang="cs-CZ" sz="1800" i="1" dirty="0"/>
              <a:t>doc. PhDr.  Kateřina Ivanová, Ph.D.</a:t>
            </a:r>
          </a:p>
        </p:txBody>
      </p:sp>
    </p:spTree>
    <p:extLst>
      <p:ext uri="{BB962C8B-B14F-4D97-AF65-F5344CB8AC3E}">
        <p14:creationId xmlns:p14="http://schemas.microsoft.com/office/powerpoint/2010/main" val="1616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výhodou systému založeném na zdravotním pojištění: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400" dirty="0"/>
              <a:t>Vysoká dostupnost základní zdravotní péče pro všechny obyvatele.</a:t>
            </a:r>
          </a:p>
          <a:p>
            <a:r>
              <a:rPr lang="cs-CZ" sz="2400" dirty="0"/>
              <a:t>Udržována bývá relativně hustá síť zdravotnických zařízení, s poměrně dobrou návazností zdravotních služeb. </a:t>
            </a:r>
          </a:p>
          <a:p>
            <a:r>
              <a:rPr lang="cs-CZ" sz="2400" dirty="0"/>
              <a:t>Důraz je kladen na preventivní péči a na přiměřené náklady péče. </a:t>
            </a:r>
          </a:p>
          <a:p>
            <a:r>
              <a:rPr lang="cs-CZ" sz="2400" dirty="0"/>
              <a:t>Stanovené příspěvky od pojištěnců se shromažďují ve zvláštních pojišťovacích fondech, které spravují příslušné zdravotní pojišťovny. Do pojišťovacích fondů přispívají kromě zaměstnanců také zaměstnavatelé a stát za ty, kteří nemohou platit (důchodci, studenti, ženy na mateřské dovolené.)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52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 i nevýhody?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42052"/>
            <a:ext cx="10058400" cy="433014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/>
              <a:t>Za hlavní nevýhodu tohoto modelu lze označit fakt, že část prostředků spotřebují na svou činnost zdravotní pojišťovny a poměrně velký administrativní aparát. Řádově se jedná o procenta z celkové sumy, kdy ve většině zemí hovoříme o rozmezí 2 - 4 procent (</a:t>
            </a:r>
            <a:r>
              <a:rPr lang="cs-CZ" sz="2400" dirty="0" err="1"/>
              <a:t>Vurm</a:t>
            </a:r>
            <a:r>
              <a:rPr lang="cs-CZ" sz="2400" dirty="0"/>
              <a:t>, 2004).</a:t>
            </a:r>
          </a:p>
          <a:p>
            <a:r>
              <a:rPr lang="cs-CZ" sz="2400" dirty="0"/>
              <a:t>Zdravotní pojišťovny se jako samostatné subjekty mohou z různých důvodů dostat do finančních a jiných problémů což může mít negativní vliv na kvalitu zdravotní péče. Příkladem takového problému může být situace v roce 2005 v ČR, kdy se do problémů dostala Všeobecná zdravotní pojišťovna (</a:t>
            </a:r>
            <a:r>
              <a:rPr lang="cs-CZ" sz="2400" dirty="0" err="1"/>
              <a:t>Šperkerová</a:t>
            </a:r>
            <a:r>
              <a:rPr lang="cs-CZ" sz="2400" dirty="0"/>
              <a:t>, 2013).</a:t>
            </a:r>
          </a:p>
          <a:p>
            <a:r>
              <a:rPr lang="cs-CZ" sz="2400" dirty="0"/>
              <a:t>Snadná dostupnost zdravotnické péče může vést ke </a:t>
            </a:r>
            <a:r>
              <a:rPr lang="cs-CZ" sz="2400" b="1" dirty="0"/>
              <a:t>zneužívání systému</a:t>
            </a:r>
            <a:r>
              <a:rPr lang="cs-CZ" sz="2400" dirty="0"/>
              <a:t> a k </a:t>
            </a:r>
            <a:r>
              <a:rPr lang="cs-CZ" sz="2400" b="1" dirty="0"/>
              <a:t>nižší motivaci </a:t>
            </a:r>
            <a:r>
              <a:rPr lang="cs-CZ" sz="2400" dirty="0"/>
              <a:t>sebe péče o zdraví, včetně zdravého životního stylu.</a:t>
            </a:r>
          </a:p>
        </p:txBody>
      </p:sp>
    </p:spTree>
    <p:extLst>
      <p:ext uri="{BB962C8B-B14F-4D97-AF65-F5344CB8AC3E}">
        <p14:creationId xmlns:p14="http://schemas.microsoft.com/office/powerpoint/2010/main" val="342840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C2AEB-3385-494F-A036-227B2ECF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zajištění zdravotnického systému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614E9-FDAC-462C-9640-5702F03B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Zákon č. 592/1992 Sb. Zákon České národní rady o pojistném na všeobecné zdravotní pojištění - </a:t>
            </a:r>
            <a:r>
              <a:rPr lang="cs-CZ" sz="2400" b="1" dirty="0"/>
              <a:t>Výše pojistného činí 13,5 % z vyměřovacího základu za rozhodné období (</a:t>
            </a:r>
            <a:r>
              <a:rPr lang="cs-CZ" sz="2400" dirty="0">
                <a:hlinkClick r:id="rId2"/>
              </a:rPr>
              <a:t>https://www.zakonyprolidi.cz/cs/1992-592</a:t>
            </a:r>
            <a:r>
              <a:rPr lang="cs-CZ" sz="2400" dirty="0"/>
              <a:t>)</a:t>
            </a:r>
          </a:p>
          <a:p>
            <a:r>
              <a:rPr lang="cs-CZ" sz="2400" dirty="0"/>
              <a:t>Zákon č. 48/1997 Sb. Zákon o veřejném zdravotním pojištění a o změně a doplnění některých souvisejících zákonů v platném znění (</a:t>
            </a:r>
            <a:r>
              <a:rPr lang="cs-CZ" sz="2400" dirty="0">
                <a:hlinkClick r:id="rId3"/>
              </a:rPr>
              <a:t>https://www.zakonyprolidi.cz/cs/1997-48</a:t>
            </a:r>
            <a:r>
              <a:rPr lang="cs-CZ" sz="2400" dirty="0"/>
              <a:t>)</a:t>
            </a:r>
          </a:p>
          <a:p>
            <a:r>
              <a:rPr lang="cs-CZ" sz="2400" dirty="0"/>
              <a:t>Zákon č. 551/1991 Sb. Zákon České národní rady o Všeobecné zdravotní pojišťovně České republiky</a:t>
            </a:r>
          </a:p>
          <a:p>
            <a:r>
              <a:rPr lang="cs-CZ" sz="2400" dirty="0"/>
              <a:t>Zákon č. 280/1992 Sb. Zákon České národní rady o resortních, oborových, podnikových a dalších zdravotních pojišťovnách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9C368-C6A0-4C3F-900A-9788FE7D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FA616-BCFF-4B8E-B109-0F976BC7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EDF8E-CB56-4B1B-8023-71BB4C7D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obsah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dirty="0"/>
              <a:t>Zdravotní politika znamená politické jednání s vlivem na  zdraví skupin či národů. </a:t>
            </a:r>
          </a:p>
          <a:p>
            <a:r>
              <a:rPr lang="cs-CZ" sz="2400" i="1" dirty="0"/>
              <a:t>Cílem zdravotní politiky </a:t>
            </a:r>
            <a:r>
              <a:rPr lang="cs-CZ" sz="2400" dirty="0"/>
              <a:t>je v té či oné podobě </a:t>
            </a:r>
            <a:r>
              <a:rPr lang="cs-CZ" sz="2400" b="1" dirty="0"/>
              <a:t>zlepšovat zdravotní situaci obyvatelstva  </a:t>
            </a:r>
            <a:r>
              <a:rPr lang="cs-CZ" sz="2400" dirty="0"/>
              <a:t>minimalizací výskytu poruch zdraví, jež působí zhoršení kvality života a ohrožují předčasnou smrtí. </a:t>
            </a:r>
          </a:p>
          <a:p>
            <a:r>
              <a:rPr lang="cs-CZ" sz="2400" i="1" dirty="0"/>
              <a:t>Obsahem zdravotní politiky </a:t>
            </a:r>
            <a:r>
              <a:rPr lang="cs-CZ" sz="2400" dirty="0"/>
              <a:t>je </a:t>
            </a:r>
            <a:r>
              <a:rPr lang="cs-CZ" sz="2400" b="1" dirty="0"/>
              <a:t>tvorba legislativních, ekonomických, motivačních, environmentálních a odborných podmínek a předpokladů</a:t>
            </a:r>
            <a:r>
              <a:rPr lang="cs-CZ" sz="2400" dirty="0"/>
              <a:t>, aktivizujících jedince, společenské skupiny a společenské  síly k dosažení optimálního stavu zdraví a naplňování zdravotních potřeb.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0DC3-D29D-496C-9935-414FECB20E0F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9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Zásadní otázky zdravotnické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cs-CZ" dirty="0"/>
              <a:t>Cíle a obsah zdravotnické politiky by měly být stanoveny na základě společensky schválených odpovědí na otázky, které jsou určující pro vytváření, udržování, nebo modifikaci zdravotnického systému: </a:t>
            </a:r>
          </a:p>
          <a:p>
            <a:r>
              <a:rPr lang="cs-CZ" dirty="0"/>
              <a:t>Je činnost lékaře </a:t>
            </a:r>
            <a:r>
              <a:rPr lang="cs-CZ" b="1" dirty="0"/>
              <a:t>zbožím</a:t>
            </a:r>
            <a:r>
              <a:rPr lang="cs-CZ" dirty="0"/>
              <a:t>, za kterou má občan platit nebo je </a:t>
            </a:r>
            <a:r>
              <a:rPr lang="cs-CZ" b="1" dirty="0"/>
              <a:t>službou</a:t>
            </a:r>
            <a:r>
              <a:rPr lang="cs-CZ" dirty="0"/>
              <a:t>, kterou poskytuje solidární společnost? </a:t>
            </a:r>
          </a:p>
          <a:p>
            <a:r>
              <a:rPr lang="cs-CZ" dirty="0"/>
              <a:t>Které aspekty zdravotnické péče mohou být definovány jako </a:t>
            </a:r>
            <a:r>
              <a:rPr lang="cs-CZ" b="1" dirty="0"/>
              <a:t>veřejné statky</a:t>
            </a:r>
            <a:r>
              <a:rPr lang="cs-CZ" dirty="0"/>
              <a:t>, jež jsou přínosem pro celou společnost, a které by měly být nahlíženy jako </a:t>
            </a:r>
            <a:r>
              <a:rPr lang="cs-CZ" b="1" dirty="0"/>
              <a:t>soukromé statky</a:t>
            </a:r>
            <a:r>
              <a:rPr lang="cs-CZ" dirty="0"/>
              <a:t>, jež mají primární hodnotu jen pro určité jedince? </a:t>
            </a:r>
          </a:p>
          <a:p>
            <a:r>
              <a:rPr lang="cs-CZ" dirty="0"/>
              <a:t>Které části zdravotnické péče by měly být </a:t>
            </a:r>
            <a:r>
              <a:rPr lang="cs-CZ" b="1" dirty="0"/>
              <a:t>řízeny státem </a:t>
            </a:r>
            <a:r>
              <a:rPr lang="cs-CZ" dirty="0"/>
              <a:t>jako veřejné rozhodování a která rozhodnutí by měla být ponechána </a:t>
            </a:r>
            <a:r>
              <a:rPr lang="cs-CZ" b="1" dirty="0"/>
              <a:t>k rozhodování jednotlivým občanům</a:t>
            </a:r>
            <a:r>
              <a:rPr lang="cs-CZ" dirty="0"/>
              <a:t>?</a:t>
            </a:r>
          </a:p>
          <a:p>
            <a:r>
              <a:rPr lang="cs-CZ" dirty="0"/>
              <a:t>Které veřejné nebo soukromé statky by měly být poskytovány </a:t>
            </a:r>
            <a:r>
              <a:rPr lang="cs-CZ" b="1" dirty="0"/>
              <a:t>veřejným sektorem </a:t>
            </a:r>
            <a:r>
              <a:rPr lang="cs-CZ" dirty="0"/>
              <a:t>a které by bylo vhodné ponechat v </a:t>
            </a:r>
            <a:r>
              <a:rPr lang="cs-CZ" b="1" dirty="0"/>
              <a:t>soukromém sektoru</a:t>
            </a:r>
            <a:r>
              <a:rPr lang="cs-CZ" dirty="0"/>
              <a:t>?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C6F8-6D1A-4103-B8D6-EDE339ECC1E7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sz="2400" dirty="0"/>
              <a:t>Realizace účinné, na specifika sociálních skupin zaměřené zdravotnické politiky, by měla vycházet: </a:t>
            </a:r>
          </a:p>
          <a:p>
            <a:r>
              <a:rPr lang="cs-CZ" sz="2400" b="1" dirty="0"/>
              <a:t>ze znalosti </a:t>
            </a:r>
            <a:r>
              <a:rPr lang="cs-CZ" sz="2400" dirty="0"/>
              <a:t>zdravotního stavu populace,</a:t>
            </a:r>
          </a:p>
          <a:p>
            <a:r>
              <a:rPr lang="cs-CZ" sz="2400" b="1" dirty="0"/>
              <a:t>z popisu a analýzy </a:t>
            </a:r>
            <a:r>
              <a:rPr lang="cs-CZ" sz="2400" dirty="0"/>
              <a:t>zdravotních problémů, ohrožení a nemocí, které mohou být zdravotní politikou ovlivněny (tj. vymezení intervenčního pole); </a:t>
            </a:r>
          </a:p>
          <a:p>
            <a:r>
              <a:rPr lang="cs-CZ" sz="2400" b="1" dirty="0"/>
              <a:t>z nalezení </a:t>
            </a:r>
            <a:r>
              <a:rPr lang="cs-CZ" sz="2400" dirty="0"/>
              <a:t>účinných, efektivních a dostupných způsobů intervence, včetně určení intervenujícího medicínského oboru.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4CC9-F7D3-4BBC-9F70-0B239F852C03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funkce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Hlavní funkce zdravotních služeb můžeme obecně definovat takto: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b="1" dirty="0"/>
              <a:t>Pomáhat</a:t>
            </a:r>
            <a:r>
              <a:rPr lang="cs-CZ" sz="2800" dirty="0"/>
              <a:t> udržet zdraví a předcházet jeho poruchám.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b="1" dirty="0"/>
              <a:t>Diagnostikovat a léčit </a:t>
            </a:r>
            <a:r>
              <a:rPr lang="cs-CZ" sz="2800" dirty="0"/>
              <a:t>poruchy zdraví a navracet lidi do produktivního nezávislého života.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b="1" dirty="0"/>
              <a:t>Prodlužovat</a:t>
            </a:r>
            <a:r>
              <a:rPr lang="cs-CZ" sz="2800" dirty="0"/>
              <a:t> život a </a:t>
            </a:r>
            <a:r>
              <a:rPr lang="cs-CZ" sz="2800" b="1" dirty="0"/>
              <a:t>zlepšovat </a:t>
            </a:r>
            <a:r>
              <a:rPr lang="cs-CZ" sz="2800" dirty="0"/>
              <a:t>jeho kvalitu.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b="1" dirty="0"/>
              <a:t>Zajišťovat</a:t>
            </a:r>
            <a:r>
              <a:rPr lang="cs-CZ" sz="2800" dirty="0"/>
              <a:t> poskytování této péče přiměřeně, kvalitně, hospodárně a s žádoucí spravedlností.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578C-5A03-4035-901D-85CA93004FC7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Nástroji státu při realizaci zdravotní politiky jsou:</a:t>
            </a:r>
          </a:p>
          <a:p>
            <a:r>
              <a:rPr lang="cs-CZ" sz="3200" dirty="0"/>
              <a:t>Systém zákonů, norem a standardů;</a:t>
            </a:r>
          </a:p>
          <a:p>
            <a:r>
              <a:rPr lang="cs-CZ" sz="3200" dirty="0"/>
              <a:t>Finanční prostředky a jejich alokace podle typu zdravotnického systému </a:t>
            </a:r>
          </a:p>
          <a:p>
            <a:r>
              <a:rPr lang="cs-CZ" sz="3200" dirty="0"/>
              <a:t>Informace;</a:t>
            </a:r>
          </a:p>
          <a:p>
            <a:r>
              <a:rPr lang="cs-CZ" sz="3200" dirty="0"/>
              <a:t>Vyjednávání mezi účastníky procesu zdravotní péče.</a:t>
            </a:r>
          </a:p>
          <a:p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4BDF-AEEA-42E3-A0CA-563C8F089F5A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cs-CZ" sz="2400" dirty="0"/>
              <a:t>Společnost realizuje svou zdravotní politiku prostřednictvím státních, veřejných a soukromých institucí i prostřednictvím jednotlivců na základě právních norem, které vtělila do svého právního řádu. </a:t>
            </a:r>
          </a:p>
          <a:p>
            <a:r>
              <a:rPr lang="cs-CZ" sz="2400" dirty="0"/>
              <a:t>Formy a realizace zdravotní politiky souvisejí s celkovou politikou daného státu. Je nemožné pochopit a zhodnotit konkrétní systém zdravotní péče bez souvislosti s poznáním množství faktorů, které se mění podle konkrétního směřování společnosti a její ekonomické situace.</a:t>
            </a:r>
          </a:p>
          <a:p>
            <a:r>
              <a:rPr lang="cs-CZ" sz="2400" dirty="0"/>
              <a:t>Je třeba rozlišovat, nač stačí v moderní společnosti člověk sám, kdy je třeba pomoci skupiny (na př.  rodiny, komunity) a jaké role se v dané době a situaci ujímá společnost a stát.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BFC-239B-42D3-86F6-5C3B36F84E26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5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0659"/>
          </a:xfrm>
        </p:spPr>
        <p:txBody>
          <a:bodyPr/>
          <a:lstStyle/>
          <a:p>
            <a:r>
              <a:rPr lang="cs-CZ" dirty="0"/>
              <a:t>Zákon o zdravotních službách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912" y="1515291"/>
            <a:ext cx="10373336" cy="4656909"/>
          </a:xfrm>
          <a:solidFill>
            <a:schemeClr val="bg2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400" dirty="0"/>
              <a:t>Zdravotní služby a podmínky jejich poskytování jsou uvedeny v Zákoně č. 372/2011Sb., o zdravotních službách a podmínkách jejich poskytování (dále jen ZZS 372/2011). </a:t>
            </a:r>
          </a:p>
          <a:p>
            <a:r>
              <a:rPr lang="cs-CZ" sz="2400" dirty="0"/>
              <a:t>Zákon upravuje: výkon státní správy spojený se zdravotními službami; </a:t>
            </a:r>
            <a:r>
              <a:rPr lang="cs-CZ" sz="2400" b="1" dirty="0"/>
              <a:t>druhy a formy zdravotní péče; práva a povinnosti - </a:t>
            </a:r>
            <a:r>
              <a:rPr lang="cs-CZ" sz="2400" dirty="0"/>
              <a:t>pacientů, osob pacientům blízkých, poskytovatelů zdravotních služeb, zdravotnických pracovníků, jiných odborných pracovníků a dalších osob v souvislosti s poskytováním zdravotních služeb; </a:t>
            </a:r>
          </a:p>
          <a:p>
            <a:r>
              <a:rPr lang="cs-CZ" sz="2400" dirty="0"/>
              <a:t>podmínky </a:t>
            </a:r>
            <a:r>
              <a:rPr lang="cs-CZ" sz="2400" b="1" dirty="0"/>
              <a:t>hodnocení kvality a bezpečí </a:t>
            </a:r>
            <a:r>
              <a:rPr lang="cs-CZ" sz="2400" dirty="0"/>
              <a:t>zdravotních služeb;</a:t>
            </a:r>
          </a:p>
          <a:p>
            <a:r>
              <a:rPr lang="cs-CZ" sz="2400" dirty="0"/>
              <a:t>další činnosti související s poskytováním zdravotních služeb a zapracovává příslušné </a:t>
            </a:r>
            <a:r>
              <a:rPr lang="cs-CZ" sz="2400" b="1" dirty="0"/>
              <a:t>předpisy Evropské unie</a:t>
            </a:r>
            <a:r>
              <a:rPr lang="cs-CZ" sz="2400" dirty="0"/>
              <a:t>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4D75-AAB8-43BC-96D3-E6B50C0E72FF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7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365" y="219456"/>
            <a:ext cx="10314611" cy="1609344"/>
          </a:xfrm>
        </p:spPr>
        <p:txBody>
          <a:bodyPr>
            <a:normAutofit/>
          </a:bodyPr>
          <a:lstStyle/>
          <a:p>
            <a:r>
              <a:rPr lang="cs-CZ" dirty="0"/>
              <a:t>Společenské hodnoty a spravedlnost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353" y="1828800"/>
            <a:ext cx="10455895" cy="4343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2400" dirty="0"/>
              <a:t>Přijaté společenské hodnoty, které by měly respektovat jak tradice společnosti, tak současné očekávání občanů, konstituují </a:t>
            </a:r>
            <a:r>
              <a:rPr lang="cs-CZ" sz="2400" b="1" dirty="0"/>
              <a:t>etický a právní rámec spravedlnosti</a:t>
            </a:r>
            <a:r>
              <a:rPr lang="cs-CZ" sz="2400" dirty="0"/>
              <a:t>, </a:t>
            </a:r>
          </a:p>
          <a:p>
            <a:r>
              <a:rPr lang="cs-CZ" sz="2400" dirty="0"/>
              <a:t>tj.co je v konkrétní společnosti považováno za </a:t>
            </a:r>
            <a:r>
              <a:rPr lang="cs-CZ" sz="2400" b="1" dirty="0"/>
              <a:t>spravedlivé</a:t>
            </a:r>
            <a:r>
              <a:rPr lang="cs-CZ" sz="2400" dirty="0"/>
              <a:t> (etika) a co za </a:t>
            </a:r>
            <a:r>
              <a:rPr lang="cs-CZ" sz="2400" b="1" dirty="0"/>
              <a:t>nespravedlivé </a:t>
            </a:r>
            <a:r>
              <a:rPr lang="cs-CZ" sz="2400" dirty="0"/>
              <a:t>(právo). </a:t>
            </a:r>
          </a:p>
          <a:p>
            <a:r>
              <a:rPr lang="cs-CZ" sz="2400" dirty="0"/>
              <a:t>Spravedlnost je </a:t>
            </a:r>
            <a:r>
              <a:rPr lang="cs-CZ" sz="2400" b="1" dirty="0"/>
              <a:t>základním prvkem uspořádání mezilidských vztahů </a:t>
            </a:r>
            <a:r>
              <a:rPr lang="cs-CZ" sz="2400" dirty="0"/>
              <a:t>v konkrétní společnosti na všech jejích úrovních. </a:t>
            </a:r>
          </a:p>
          <a:p>
            <a:r>
              <a:rPr lang="cs-CZ" sz="2400" dirty="0"/>
              <a:t>Existují dva druhy spravedlnosti: </a:t>
            </a:r>
            <a:r>
              <a:rPr lang="cs-CZ" sz="2400" b="1" dirty="0"/>
              <a:t>reciproční</a:t>
            </a:r>
            <a:r>
              <a:rPr lang="cs-CZ" sz="2400" dirty="0"/>
              <a:t> (způsob jednání s druhými – „Zlaté pravidlo“) a na něj navazující spravedlnost </a:t>
            </a:r>
            <a:r>
              <a:rPr lang="cs-CZ" sz="2400" b="1" dirty="0"/>
              <a:t>distributivní</a:t>
            </a:r>
            <a:r>
              <a:rPr lang="cs-CZ" sz="2400" dirty="0"/>
              <a:t> (systém odměn a trestů). </a:t>
            </a:r>
            <a:r>
              <a:rPr lang="cs-CZ" sz="1600" i="1" dirty="0"/>
              <a:t>(podle </a:t>
            </a:r>
            <a:r>
              <a:rPr lang="cs-CZ" sz="1600" i="1" dirty="0" err="1"/>
              <a:t>Taylora</a:t>
            </a:r>
            <a:r>
              <a:rPr lang="cs-CZ" sz="1600" i="1" dirty="0"/>
              <a:t>, in </a:t>
            </a:r>
            <a:r>
              <a:rPr lang="cs-CZ" sz="1600" i="1" dirty="0" err="1"/>
              <a:t>Kirk</a:t>
            </a:r>
            <a:r>
              <a:rPr lang="cs-CZ" sz="1600" i="1" dirty="0"/>
              <a:t>, 1993)</a:t>
            </a:r>
          </a:p>
          <a:p>
            <a:r>
              <a:rPr lang="cs-CZ" dirty="0"/>
              <a:t>Podrobně viz: </a:t>
            </a:r>
            <a:r>
              <a:rPr lang="cs-CZ" dirty="0">
                <a:hlinkClick r:id="rId2"/>
              </a:rPr>
              <a:t>https://ivan.turnovec.cz/2012/08/10/spravedlnost-jako-problem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3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2717"/>
          </a:xfrm>
        </p:spPr>
        <p:txBody>
          <a:bodyPr>
            <a:normAutofit/>
          </a:bodyPr>
          <a:lstStyle/>
          <a:p>
            <a:r>
              <a:rPr lang="cs-CZ" sz="4800" dirty="0"/>
              <a:t>Zdravotními službami se rozumí: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893" y="1357349"/>
            <a:ext cx="10758235" cy="4915435"/>
          </a:xfrm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cs-CZ" sz="2400" dirty="0"/>
              <a:t>a) </a:t>
            </a:r>
            <a:r>
              <a:rPr lang="cs-CZ" sz="2400" b="1" dirty="0"/>
              <a:t>poskytování zdravotní péče </a:t>
            </a:r>
            <a:r>
              <a:rPr lang="cs-CZ" sz="2400" dirty="0"/>
              <a:t>zdravotnickými pracovníky, a dále </a:t>
            </a:r>
            <a:r>
              <a:rPr lang="cs-CZ" sz="2400" b="1" dirty="0"/>
              <a:t>činnosti vykonávané jinými odbornými pracovníky,</a:t>
            </a:r>
            <a:r>
              <a:rPr lang="cs-CZ" sz="2400" dirty="0"/>
              <a:t> jsou-li tyto činnosti vykonávány v přímé souvislosti s poskytováním zdravotní péče; </a:t>
            </a:r>
          </a:p>
          <a:p>
            <a:r>
              <a:rPr lang="cs-CZ" sz="2400" dirty="0"/>
              <a:t>b) </a:t>
            </a:r>
            <a:r>
              <a:rPr lang="cs-CZ" sz="2400" b="1" dirty="0"/>
              <a:t>konzultační služby</a:t>
            </a:r>
            <a:r>
              <a:rPr lang="cs-CZ" sz="2400" dirty="0"/>
              <a:t>, jejichž účelem je posouzení individuálního léčebného postupu, popřípadě navržení jeho změny nebo doplnění, a další konzultace podporující rozhodování pacienta ve věci poskytnutí zdravotních služeb;</a:t>
            </a:r>
          </a:p>
          <a:p>
            <a:r>
              <a:rPr lang="cs-CZ" sz="2400" dirty="0"/>
              <a:t>c) </a:t>
            </a:r>
            <a:r>
              <a:rPr lang="cs-CZ" sz="2400" b="1" dirty="0"/>
              <a:t>specifické zdravotní služby </a:t>
            </a:r>
            <a:r>
              <a:rPr lang="cs-CZ" sz="2400" dirty="0"/>
              <a:t>v rozsahu stanoveném ZZS 373/2011;</a:t>
            </a:r>
          </a:p>
          <a:p>
            <a:r>
              <a:rPr lang="cs-CZ" sz="2400" dirty="0"/>
              <a:t>d) </a:t>
            </a:r>
            <a:r>
              <a:rPr lang="cs-CZ" sz="2400" b="1" dirty="0"/>
              <a:t>zdravotnická záchranná služba</a:t>
            </a:r>
            <a:r>
              <a:rPr lang="cs-CZ" sz="2400" dirty="0"/>
              <a:t>, dále upravovaná Zákonem č. 374/2011 Sb.;   e) </a:t>
            </a:r>
            <a:r>
              <a:rPr lang="cs-CZ" sz="2400" b="1" dirty="0"/>
              <a:t>zdravotnická dopravní služba</a:t>
            </a:r>
            <a:r>
              <a:rPr lang="cs-CZ" sz="2400" dirty="0"/>
              <a:t>;</a:t>
            </a:r>
          </a:p>
          <a:p>
            <a:r>
              <a:rPr lang="cs-CZ" sz="2400" dirty="0"/>
              <a:t>f) </a:t>
            </a:r>
            <a:r>
              <a:rPr lang="cs-CZ" sz="2400" b="1" dirty="0"/>
              <a:t>přeprava pacientů neodkladné péče</a:t>
            </a:r>
            <a:r>
              <a:rPr lang="cs-CZ" sz="2400" dirty="0"/>
              <a:t>, kterou se rozumí jejich přeprava mezi poskytovateli výhradně za podmínek soustavného poskytování neodkladné péče během přepravy;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3F3-6745-406A-A1BB-A4C72C9CCCC5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623" y="224286"/>
            <a:ext cx="10058400" cy="1003623"/>
          </a:xfrm>
        </p:spPr>
        <p:txBody>
          <a:bodyPr>
            <a:normAutofit/>
          </a:bodyPr>
          <a:lstStyle/>
          <a:p>
            <a:r>
              <a:rPr lang="cs-CZ" sz="4800" dirty="0"/>
              <a:t>Zdravotní péčí se rozumí: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1227909"/>
            <a:ext cx="10907486" cy="5238205"/>
          </a:xfrm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cs-CZ" sz="2400" dirty="0"/>
              <a:t>a) soubor činností a opatření prováděných u fyzických osob za účelem:</a:t>
            </a:r>
          </a:p>
          <a:p>
            <a:r>
              <a:rPr lang="cs-CZ" sz="2400" dirty="0"/>
              <a:t>1. </a:t>
            </a:r>
            <a:r>
              <a:rPr lang="cs-CZ" sz="2400" b="1" dirty="0"/>
              <a:t>předcházení,</a:t>
            </a:r>
            <a:r>
              <a:rPr lang="cs-CZ" sz="2400" dirty="0"/>
              <a:t> </a:t>
            </a:r>
            <a:r>
              <a:rPr lang="cs-CZ" sz="2400" b="1" dirty="0"/>
              <a:t>odhalení a odstranění </a:t>
            </a:r>
            <a:r>
              <a:rPr lang="cs-CZ" sz="2400" dirty="0"/>
              <a:t>nemoci, vady nebo zdravotního stavu;</a:t>
            </a:r>
          </a:p>
          <a:p>
            <a:r>
              <a:rPr lang="cs-CZ" sz="2400" dirty="0"/>
              <a:t>2. </a:t>
            </a:r>
            <a:r>
              <a:rPr lang="cs-CZ" sz="2400" b="1" dirty="0"/>
              <a:t>udržení</a:t>
            </a:r>
            <a:r>
              <a:rPr lang="cs-CZ" sz="2400" dirty="0"/>
              <a:t>, obnovení nebo zlepšení zdravotního a funkčního stavu;</a:t>
            </a:r>
          </a:p>
          <a:p>
            <a:r>
              <a:rPr lang="cs-CZ" sz="2400" dirty="0"/>
              <a:t>3. udržení a </a:t>
            </a:r>
            <a:r>
              <a:rPr lang="cs-CZ" sz="2400" b="1" dirty="0"/>
              <a:t>prodloužení </a:t>
            </a:r>
            <a:r>
              <a:rPr lang="cs-CZ" sz="2400" dirty="0"/>
              <a:t>života a zmírnění utrpení;</a:t>
            </a:r>
          </a:p>
          <a:p>
            <a:r>
              <a:rPr lang="cs-CZ" sz="2400" dirty="0"/>
              <a:t>4. </a:t>
            </a:r>
            <a:r>
              <a:rPr lang="cs-CZ" sz="2400" b="1" dirty="0"/>
              <a:t>pomoci</a:t>
            </a:r>
            <a:r>
              <a:rPr lang="cs-CZ" sz="2400" dirty="0"/>
              <a:t> při reprodukci a porodu;</a:t>
            </a:r>
          </a:p>
          <a:p>
            <a:r>
              <a:rPr lang="cs-CZ" sz="2400" dirty="0"/>
              <a:t>5. </a:t>
            </a:r>
            <a:r>
              <a:rPr lang="cs-CZ" sz="2400" b="1" dirty="0"/>
              <a:t>posuzování</a:t>
            </a:r>
            <a:r>
              <a:rPr lang="cs-CZ" sz="2400" dirty="0"/>
              <a:t> zdravotního stavu;</a:t>
            </a:r>
          </a:p>
          <a:p>
            <a:r>
              <a:rPr lang="cs-CZ" sz="2400" dirty="0"/>
              <a:t>b) preventivní, diagnostické, léčebné, léčebně rehabilitační, ošetřovatelské nebo jiné zdravotní výkony prováděné zdravotnickými pracovníky (dále jen zdravotní výkon) za účelem podle písmene a),</a:t>
            </a:r>
          </a:p>
          <a:p>
            <a:r>
              <a:rPr lang="cs-CZ" sz="2400" dirty="0"/>
              <a:t>c) odborné lékařské vyšetření podle zákona o ochraně zdraví před škodlivými účinky návykových látek.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0625-108B-4B3E-BDC9-63C9B28FF32E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Zákon o specifických zdravotních službách </a:t>
            </a:r>
            <a:r>
              <a:rPr lang="cs-CZ" sz="4400" cap="none" dirty="0"/>
              <a:t>č</a:t>
            </a:r>
            <a:r>
              <a:rPr lang="cs-CZ" sz="4400" dirty="0"/>
              <a:t>. 373/2011 S</a:t>
            </a:r>
            <a:r>
              <a:rPr lang="cs-CZ" sz="4400" cap="none" dirty="0"/>
              <a:t>b</a:t>
            </a:r>
            <a:r>
              <a:rPr lang="cs-CZ" sz="44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Asistovaná reprodukce</a:t>
            </a:r>
          </a:p>
          <a:p>
            <a:r>
              <a:rPr lang="cs-CZ" dirty="0"/>
              <a:t>Sterilizace</a:t>
            </a:r>
          </a:p>
          <a:p>
            <a:r>
              <a:rPr lang="cs-CZ" dirty="0"/>
              <a:t>Terapeutická kastrace, testikulární </a:t>
            </a:r>
            <a:r>
              <a:rPr lang="cs-CZ" dirty="0" err="1"/>
              <a:t>pulpektomie</a:t>
            </a:r>
            <a:endParaRPr lang="cs-CZ" dirty="0"/>
          </a:p>
          <a:p>
            <a:r>
              <a:rPr lang="cs-CZ" dirty="0"/>
              <a:t>Změna pohlaví transsexuálních pacientů</a:t>
            </a:r>
          </a:p>
          <a:p>
            <a:r>
              <a:rPr lang="cs-CZ" dirty="0"/>
              <a:t>Psychochirurgické výkony</a:t>
            </a:r>
          </a:p>
          <a:p>
            <a:r>
              <a:rPr lang="cs-CZ" dirty="0"/>
              <a:t>Genetická vyšetření</a:t>
            </a:r>
          </a:p>
          <a:p>
            <a:r>
              <a:rPr lang="cs-CZ" dirty="0"/>
              <a:t>Léčba krví nebo jejími složkami</a:t>
            </a:r>
          </a:p>
          <a:p>
            <a:r>
              <a:rPr lang="cs-CZ" dirty="0"/>
              <a:t>Ověřování nových postupů použitím metody, která dosud nebyla v klinické praxi  na živém člověku zavedena</a:t>
            </a:r>
          </a:p>
          <a:p>
            <a:r>
              <a:rPr lang="cs-CZ" dirty="0"/>
              <a:t>Posudková péče, </a:t>
            </a:r>
            <a:r>
              <a:rPr lang="cs-CZ" dirty="0" err="1"/>
              <a:t>pracovnělékařská</a:t>
            </a:r>
            <a:r>
              <a:rPr lang="cs-CZ" dirty="0"/>
              <a:t> péče a nemoci z povolání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E6F6-1DB1-4388-BEB2-645CCB7CDF6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7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zdravotnické záchranné službě </a:t>
            </a:r>
            <a:r>
              <a:rPr lang="cs-CZ" cap="none" dirty="0"/>
              <a:t>č. </a:t>
            </a:r>
            <a:r>
              <a:rPr lang="cs-CZ" dirty="0"/>
              <a:t>374/2011 S</a:t>
            </a:r>
            <a:r>
              <a:rPr lang="cs-CZ" cap="none" dirty="0"/>
              <a:t>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cs-CZ" dirty="0"/>
              <a:t>Vymezení ZZS a dostupnost ZZS</a:t>
            </a:r>
          </a:p>
          <a:p>
            <a:r>
              <a:rPr lang="cs-CZ" dirty="0"/>
              <a:t>Součinnost poskytovatelů akutní lůžkové péče při poskytování ZZS</a:t>
            </a:r>
          </a:p>
          <a:p>
            <a:r>
              <a:rPr lang="cs-CZ" dirty="0"/>
              <a:t>Traumatologický plán poskytovatele ZZS</a:t>
            </a:r>
          </a:p>
          <a:p>
            <a:r>
              <a:rPr lang="cs-CZ" dirty="0"/>
              <a:t>Organizace zdravotnického zařízení poskytovatele ZZS</a:t>
            </a:r>
          </a:p>
          <a:p>
            <a:r>
              <a:rPr lang="cs-CZ" dirty="0"/>
              <a:t>Zdravotnické operační středisko a pomocné operační středisko</a:t>
            </a:r>
          </a:p>
          <a:p>
            <a:r>
              <a:rPr lang="cs-CZ" dirty="0"/>
              <a:t>Výjezdové základny a výjezdové skupiny a Pracoviště krizové připravenosti</a:t>
            </a:r>
          </a:p>
          <a:p>
            <a:r>
              <a:rPr lang="cs-CZ" dirty="0"/>
              <a:t>Oprávnění a povinnosti členů výjezdových skupin</a:t>
            </a:r>
          </a:p>
          <a:p>
            <a:r>
              <a:rPr lang="cs-CZ" dirty="0"/>
              <a:t>Zajištění letadel pro ZZS</a:t>
            </a:r>
          </a:p>
          <a:p>
            <a:r>
              <a:rPr lang="cs-CZ" dirty="0"/>
              <a:t>Financování činnosti poskytovatele ZZS</a:t>
            </a:r>
          </a:p>
          <a:p>
            <a:r>
              <a:rPr lang="cs-CZ" dirty="0"/>
              <a:t>Působnost ministerstva a kraje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5DBC-DB91-49B4-BBA9-70D0611AB0CA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635" y="484632"/>
            <a:ext cx="10527613" cy="1609344"/>
          </a:xfrm>
        </p:spPr>
        <p:txBody>
          <a:bodyPr/>
          <a:lstStyle/>
          <a:p>
            <a:r>
              <a:rPr lang="cs-CZ" dirty="0"/>
              <a:t>Stanovování Priorit zdravotní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28801"/>
            <a:ext cx="10058400" cy="4343400"/>
          </a:xfrm>
          <a:solidFill>
            <a:srgbClr val="FFFF00"/>
          </a:solidFill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cs-CZ" sz="2400" dirty="0"/>
              <a:t>Priority zdravotní politiky každé sociální skupiny (státu) musí být postaveny na </a:t>
            </a:r>
            <a:r>
              <a:rPr lang="cs-CZ" sz="2400" b="1" dirty="0"/>
              <a:t>faktické znalosti zdravotního stavu populace.</a:t>
            </a:r>
          </a:p>
          <a:p>
            <a:r>
              <a:rPr lang="cs-CZ" sz="2400" dirty="0"/>
              <a:t>Faktory (činitelé) podporující zdraví, nebo naopak podporující vznik i průběh nemoci, či proces vedoucí ke smrti, se nazývají </a:t>
            </a:r>
            <a:r>
              <a:rPr lang="cs-CZ" sz="2400" b="1" dirty="0"/>
              <a:t>determinanty zdraví </a:t>
            </a:r>
            <a:r>
              <a:rPr lang="cs-CZ" sz="2400" dirty="0"/>
              <a:t>(</a:t>
            </a:r>
            <a:r>
              <a:rPr lang="cs-CZ" sz="2400" dirty="0" err="1"/>
              <a:t>Marmot</a:t>
            </a:r>
            <a:r>
              <a:rPr lang="cs-CZ" sz="2400" dirty="0"/>
              <a:t>, </a:t>
            </a:r>
            <a:r>
              <a:rPr lang="cs-CZ" sz="2400" dirty="0" err="1"/>
              <a:t>Wilkinson</a:t>
            </a:r>
            <a:r>
              <a:rPr lang="cs-CZ" sz="2400" dirty="0"/>
              <a:t>, 2006). </a:t>
            </a:r>
          </a:p>
          <a:p>
            <a:r>
              <a:rPr lang="cs-CZ" sz="2400" dirty="0"/>
              <a:t>Pro určení determinant zdraví je zásadní </a:t>
            </a:r>
            <a:r>
              <a:rPr lang="cs-CZ" sz="2400" b="1" dirty="0"/>
              <a:t>struktura předčasných úmrtí </a:t>
            </a:r>
            <a:r>
              <a:rPr lang="cs-CZ" sz="2400" dirty="0"/>
              <a:t>(úmrtí před 70. rokem života), která je vždy považována za jev patologický. </a:t>
            </a:r>
          </a:p>
          <a:p>
            <a:r>
              <a:rPr lang="cs-CZ" sz="2400" dirty="0"/>
              <a:t>Je nazývána jako </a:t>
            </a:r>
            <a:r>
              <a:rPr lang="cs-CZ" sz="2400" b="1" dirty="0"/>
              <a:t>ztracené roky života </a:t>
            </a:r>
            <a:r>
              <a:rPr lang="cs-CZ" sz="2400" dirty="0"/>
              <a:t>v případě hodnotícího pohledu nebo </a:t>
            </a:r>
            <a:r>
              <a:rPr lang="cs-CZ" sz="2400" b="1" dirty="0" err="1"/>
              <a:t>nadúmrtnost</a:t>
            </a:r>
            <a:r>
              <a:rPr lang="cs-CZ" sz="2400" dirty="0"/>
              <a:t> v případě statistického srovnávání. </a:t>
            </a:r>
          </a:p>
          <a:p>
            <a:r>
              <a:rPr lang="cs-CZ" sz="2400" dirty="0"/>
              <a:t>Jsou zkoumány faktory, které tento jev vyvolávají či potencují.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4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Determinanta - Determinismus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Původ</a:t>
            </a:r>
            <a:r>
              <a:rPr lang="en-US" sz="2400" dirty="0"/>
              <a:t> </a:t>
            </a:r>
            <a:r>
              <a:rPr lang="en-US" sz="2400" dirty="0" err="1"/>
              <a:t>odvozen</a:t>
            </a:r>
            <a:r>
              <a:rPr lang="en-US" sz="2400" dirty="0"/>
              <a:t> od </a:t>
            </a:r>
            <a:r>
              <a:rPr lang="en-US" sz="2400" dirty="0" err="1"/>
              <a:t>lat</a:t>
            </a:r>
            <a:r>
              <a:rPr lang="cs-CZ" sz="2400" dirty="0" err="1"/>
              <a:t>inského</a:t>
            </a:r>
            <a:r>
              <a:rPr lang="en-US" sz="2400" dirty="0"/>
              <a:t> </a:t>
            </a:r>
            <a:r>
              <a:rPr lang="en-US" sz="2400" b="1" dirty="0" err="1"/>
              <a:t>determinare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určit,vymezit</a:t>
            </a:r>
            <a:endParaRPr lang="en-US" sz="2400" dirty="0"/>
          </a:p>
          <a:p>
            <a:r>
              <a:rPr lang="cs-CZ" sz="2400" dirty="0"/>
              <a:t>Z anglického </a:t>
            </a:r>
            <a:r>
              <a:rPr lang="cs-CZ" sz="2400" b="1" dirty="0" err="1"/>
              <a:t>determine</a:t>
            </a:r>
            <a:r>
              <a:rPr lang="cs-CZ" sz="2400" dirty="0"/>
              <a:t> – určit, určovat, vymezit, stanovit, udávat; </a:t>
            </a:r>
            <a:r>
              <a:rPr lang="cs-CZ" sz="2400" b="1" dirty="0" err="1"/>
              <a:t>determination</a:t>
            </a:r>
            <a:r>
              <a:rPr lang="cs-CZ" sz="2400" dirty="0"/>
              <a:t> - určení</a:t>
            </a:r>
          </a:p>
          <a:p>
            <a:r>
              <a:rPr lang="en-US" sz="2400" b="1" dirty="0"/>
              <a:t>Determinant</a:t>
            </a:r>
            <a:r>
              <a:rPr lang="cs-CZ" sz="2400" b="1" dirty="0"/>
              <a:t>y</a:t>
            </a:r>
            <a:r>
              <a:rPr lang="cs-CZ" sz="2400" dirty="0"/>
              <a:t> určují (zařazují) faktory – tzv. činitele vlivu</a:t>
            </a:r>
          </a:p>
          <a:p>
            <a:r>
              <a:rPr lang="cs-CZ" sz="2400" dirty="0">
                <a:highlight>
                  <a:srgbClr val="C0C0C0"/>
                </a:highlight>
              </a:rPr>
              <a:t>„</a:t>
            </a:r>
            <a:r>
              <a:rPr lang="cs-CZ" sz="2400" b="1" dirty="0">
                <a:highlight>
                  <a:srgbClr val="C0C0C0"/>
                </a:highlight>
              </a:rPr>
              <a:t>Determinismus</a:t>
            </a:r>
            <a:r>
              <a:rPr lang="cs-CZ" sz="2400" dirty="0">
                <a:highlight>
                  <a:srgbClr val="C0C0C0"/>
                </a:highlight>
              </a:rPr>
              <a:t> je pojetí, podle něhož jsou všechny události v přírodě, včetně lidského jednání, určeny zcela kauzálně. Je důležitý z hlediska diskuze o odpovědnosti člověka za jeho činy.“ (Jandourek, 2001)</a:t>
            </a:r>
          </a:p>
          <a:p>
            <a:r>
              <a:rPr lang="cs-CZ" sz="2800" dirty="0">
                <a:highlight>
                  <a:srgbClr val="FFFF00"/>
                </a:highlight>
              </a:rPr>
              <a:t>Rozeznáváme 4 přístupy k determinantám zdraví: „pole“; „pyramida“; „duha“; „</a:t>
            </a:r>
            <a:r>
              <a:rPr lang="cs-CZ" sz="2800" dirty="0" err="1">
                <a:highlight>
                  <a:srgbClr val="FFFF00"/>
                </a:highlight>
              </a:rPr>
              <a:t>vnitřní&amp;vnější</a:t>
            </a:r>
            <a:r>
              <a:rPr lang="cs-CZ" sz="2800">
                <a:highlight>
                  <a:srgbClr val="FFFF00"/>
                </a:highlight>
              </a:rPr>
              <a:t>“. 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F50BB-1D68-44C5-A5FC-1290233D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D9C9-3114-4815-9D70-7FBF9C8FCC87}" type="datetime1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1E80B5-F735-476A-B454-DBCEB190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D8ADC-97C7-4032-AF86-87372F62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2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1293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Přístup</a:t>
            </a:r>
            <a:r>
              <a:rPr lang="cs-CZ" b="1" dirty="0"/>
              <a:t> horizontální: „POLE“</a:t>
            </a:r>
            <a:endParaRPr lang="en-US" b="1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9479571-9442-4AD3-8C8B-58937909E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023" y="1493136"/>
            <a:ext cx="6807954" cy="2838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14CD2A-9D80-4377-BCCF-80FA861F502A}"/>
              </a:ext>
            </a:extLst>
          </p:cNvPr>
          <p:cNvSpPr txBox="1"/>
          <p:nvPr/>
        </p:nvSpPr>
        <p:spPr>
          <a:xfrm>
            <a:off x="781878" y="4426422"/>
            <a:ext cx="106812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Autor: </a:t>
            </a:r>
            <a:r>
              <a:rPr lang="cs-CZ" sz="2000" b="1" dirty="0" err="1"/>
              <a:t>Marc</a:t>
            </a:r>
            <a:r>
              <a:rPr lang="cs-CZ" sz="2000" b="1" dirty="0"/>
              <a:t> </a:t>
            </a:r>
            <a:r>
              <a:rPr lang="cs-CZ" sz="2000" b="1" dirty="0" err="1"/>
              <a:t>Lalonde</a:t>
            </a:r>
            <a:r>
              <a:rPr lang="cs-CZ" sz="2000" b="1" dirty="0"/>
              <a:t>, </a:t>
            </a:r>
            <a:r>
              <a:rPr lang="cs-CZ" sz="2000" dirty="0"/>
              <a:t>právník, kanadský ministr „</a:t>
            </a: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Health</a:t>
            </a:r>
            <a:r>
              <a:rPr lang="cs-CZ" sz="2000" dirty="0"/>
              <a:t> and </a:t>
            </a:r>
            <a:r>
              <a:rPr lang="cs-CZ" sz="2000" dirty="0" err="1"/>
              <a:t>Welfare</a:t>
            </a:r>
            <a:r>
              <a:rPr lang="cs-CZ" sz="2000" dirty="0"/>
              <a:t>“</a:t>
            </a:r>
          </a:p>
          <a:p>
            <a:r>
              <a:rPr lang="cs-CZ" sz="2000" u="sng" dirty="0"/>
              <a:t>Výhody přístupu: </a:t>
            </a:r>
            <a:r>
              <a:rPr lang="cs-CZ" sz="2000" dirty="0"/>
              <a:t>jednoduchost, názornost, srozumitelnost, možnost přiřazení měrných hodnot – tj. kvantifikace;</a:t>
            </a:r>
          </a:p>
          <a:p>
            <a:r>
              <a:rPr lang="cs-CZ" sz="2000" u="sng" dirty="0"/>
              <a:t>Nevýhody přístupu: </a:t>
            </a:r>
            <a:r>
              <a:rPr lang="cs-CZ" sz="2000" dirty="0"/>
              <a:t>zjednodušení sociální reality, bez vzájemných souvislostí mezi determinantami, bez souvislostí procesu, času a prostoru; 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06E7FC-C62C-4D08-BAE2-CC04D1AF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193E-84C6-416B-B0EA-77A3CB18C6EB}" type="datetime1">
              <a:rPr lang="cs-CZ" smtClean="0"/>
              <a:t>05.03.2026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4A1ABE-68D4-4847-AE85-7E46DCBA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DAB4A2-A9AB-415F-A06C-AAE83F75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38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22" y="365127"/>
            <a:ext cx="8382828" cy="1325563"/>
          </a:xfrm>
        </p:spPr>
        <p:txBody>
          <a:bodyPr>
            <a:noAutofit/>
          </a:bodyPr>
          <a:lstStyle/>
          <a:p>
            <a:r>
              <a:rPr lang="cs-CZ" dirty="0"/>
              <a:t>Přístup</a:t>
            </a:r>
            <a:r>
              <a:rPr lang="cs-CZ" b="1" dirty="0"/>
              <a:t> vertikální „pyramida“</a:t>
            </a:r>
            <a:endParaRPr lang="en-US" b="1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FBA26A-CD7B-4C61-AD78-D08E8296C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09" y="1534078"/>
            <a:ext cx="4061234" cy="31571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7FF9C01-CCCF-4520-A2DA-842708FABBAE}"/>
              </a:ext>
            </a:extLst>
          </p:cNvPr>
          <p:cNvSpPr txBox="1"/>
          <p:nvPr/>
        </p:nvSpPr>
        <p:spPr>
          <a:xfrm>
            <a:off x="7195930" y="2397975"/>
            <a:ext cx="2843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Autor: doc. MUDr. Ctibor Drbal, CSc. </a:t>
            </a:r>
            <a:r>
              <a:rPr lang="cs-CZ" dirty="0"/>
              <a:t>– expert v oblasti veřejného zdravotnictví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35F98B-D5FC-4881-8EFB-F752273CAE15}"/>
              </a:ext>
            </a:extLst>
          </p:cNvPr>
          <p:cNvSpPr txBox="1"/>
          <p:nvPr/>
        </p:nvSpPr>
        <p:spPr>
          <a:xfrm>
            <a:off x="689113" y="4759920"/>
            <a:ext cx="11012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Výhody přístupu: </a:t>
            </a:r>
            <a:r>
              <a:rPr lang="cs-CZ" sz="2000" dirty="0"/>
              <a:t>jednoduchost, srozumitelnost, vzájemná provázanost a souvislost jednotlivých determinant, dynamičnost, respektující proces a čas;</a:t>
            </a:r>
          </a:p>
          <a:p>
            <a:r>
              <a:rPr lang="cs-CZ" sz="2000" u="sng" dirty="0"/>
              <a:t>Nevýhody přístupu: </a:t>
            </a:r>
            <a:r>
              <a:rPr lang="cs-CZ" sz="2000" dirty="0"/>
              <a:t>zjednodušení procesu i času, nerespektující prostor, neukazující sílu vlivu; 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5968DC-094D-4106-8600-0B7C7F4C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C1F-54B6-49F6-9B01-AD4A1E94CBC1}" type="datetime1">
              <a:rPr lang="cs-CZ" smtClean="0"/>
              <a:t>05.03.2026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B76C6D-8FD8-40D5-BE53-D4AD8AAE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32A836-D863-4671-B92B-D26B9EBD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58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C807F-F75F-48D3-AAD1-6E1541E7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Přístup prostorový „DUHA“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111597C-BCB8-41DA-82D9-B2C6EFD30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358" y="1628801"/>
            <a:ext cx="6973426" cy="52291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4A007E-25CB-4008-A4E3-6F8BF8683EB9}"/>
              </a:ext>
            </a:extLst>
          </p:cNvPr>
          <p:cNvSpPr txBox="1"/>
          <p:nvPr/>
        </p:nvSpPr>
        <p:spPr>
          <a:xfrm>
            <a:off x="7898296" y="1802297"/>
            <a:ext cx="2584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Autoři: </a:t>
            </a:r>
            <a:r>
              <a:rPr lang="cs-CZ" b="1" dirty="0" err="1"/>
              <a:t>Göran</a:t>
            </a:r>
            <a:r>
              <a:rPr lang="cs-CZ" b="1" dirty="0"/>
              <a:t> </a:t>
            </a:r>
            <a:r>
              <a:rPr lang="cs-CZ" b="1" dirty="0" err="1"/>
              <a:t>Dahlgren</a:t>
            </a:r>
            <a:endParaRPr lang="cs-CZ" b="1" dirty="0"/>
          </a:p>
          <a:p>
            <a:r>
              <a:rPr lang="cs-CZ" b="1" dirty="0"/>
              <a:t>Margaret </a:t>
            </a:r>
            <a:r>
              <a:rPr lang="cs-CZ" b="1" dirty="0" err="1"/>
              <a:t>Whiteheadová</a:t>
            </a:r>
            <a:endParaRPr lang="cs-CZ" b="1" dirty="0"/>
          </a:p>
          <a:p>
            <a:r>
              <a:rPr lang="en-US" dirty="0"/>
              <a:t>Copenhagen: WHO Regional Office for Europe</a:t>
            </a:r>
            <a:endParaRPr lang="cs-CZ" b="1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C030A9B-0163-4C8F-91C4-EB7D7600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43D2-8235-41D7-8EB4-50A929EA0B38}" type="datetime1">
              <a:rPr lang="cs-CZ" smtClean="0"/>
              <a:t>05.03.2026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C3FBC8D1-8FA4-4AB4-A29C-E0000243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D5AC29C-F5EE-46CB-BE97-CCA2232F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28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34997D-31D3-4DA1-8BF4-4D323E5B6CE0}"/>
              </a:ext>
            </a:extLst>
          </p:cNvPr>
          <p:cNvSpPr txBox="1"/>
          <p:nvPr/>
        </p:nvSpPr>
        <p:spPr>
          <a:xfrm>
            <a:off x="7792648" y="3899041"/>
            <a:ext cx="3617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Výhody přístupu: </a:t>
            </a:r>
            <a:r>
              <a:rPr lang="cs-CZ" dirty="0"/>
              <a:t>vzájemná souvislost determinant, procesní i časové zohlednění determinant, respektující složitost sociální reality</a:t>
            </a:r>
          </a:p>
          <a:p>
            <a:r>
              <a:rPr lang="cs-CZ" u="sng" dirty="0"/>
              <a:t>Nevýhody přístupu: </a:t>
            </a:r>
            <a:r>
              <a:rPr lang="cs-CZ" dirty="0"/>
              <a:t>nemožnost kvantifikace vlivu jednotlivých determinant, roztříštěnost; </a:t>
            </a:r>
          </a:p>
        </p:txBody>
      </p:sp>
    </p:spTree>
    <p:extLst>
      <p:ext uri="{BB962C8B-B14F-4D97-AF65-F5344CB8AC3E}">
        <p14:creationId xmlns:p14="http://schemas.microsoft.com/office/powerpoint/2010/main" val="1166190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C6428-B718-40FB-8716-72C6A5A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Přístup </a:t>
            </a:r>
            <a:r>
              <a:rPr lang="cs-CZ" b="1" dirty="0"/>
              <a:t>VNITŘNÍ &amp; VNĚJŠÍ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E9A99C-22C1-456B-8132-4739E58D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400" b="1" dirty="0">
                <a:highlight>
                  <a:srgbClr val="FFFF00"/>
                </a:highlight>
              </a:rPr>
              <a:t>vnitřní determinanty – biologické a osobnostní   charakteristiky</a:t>
            </a:r>
          </a:p>
          <a:p>
            <a:r>
              <a:rPr lang="cs-CZ" sz="2400" dirty="0"/>
              <a:t>věk, pohlaví, dědičná onemocnění, etnikum… </a:t>
            </a:r>
          </a:p>
          <a:p>
            <a:r>
              <a:rPr lang="cs-CZ" sz="2400" dirty="0"/>
              <a:t>kognitivní, emocionální a konativní proměnné,</a:t>
            </a:r>
          </a:p>
          <a:p>
            <a:pPr>
              <a:buFontTx/>
              <a:buChar char="-"/>
            </a:pPr>
            <a:r>
              <a:rPr lang="cs-CZ" sz="2400" b="1" dirty="0">
                <a:highlight>
                  <a:srgbClr val="FFFF00"/>
                </a:highlight>
              </a:rPr>
              <a:t>vnější determinanty - sociální </a:t>
            </a:r>
          </a:p>
          <a:p>
            <a:r>
              <a:rPr lang="cs-CZ" sz="2400" dirty="0"/>
              <a:t>environmentální, ekonomické, politické a kulturní proměnné </a:t>
            </a:r>
          </a:p>
          <a:p>
            <a:r>
              <a:rPr lang="cs-CZ" dirty="0"/>
              <a:t>(</a:t>
            </a:r>
            <a:r>
              <a:rPr lang="cs-CZ" dirty="0" err="1"/>
              <a:t>Nutbeam</a:t>
            </a:r>
            <a:r>
              <a:rPr lang="cs-CZ" dirty="0"/>
              <a:t>, 1998, </a:t>
            </a:r>
            <a:r>
              <a:rPr lang="cs-CZ" dirty="0" err="1"/>
              <a:t>Kebza</a:t>
            </a:r>
            <a:r>
              <a:rPr lang="cs-CZ" dirty="0"/>
              <a:t>, Šolcová, Kodl, </a:t>
            </a:r>
            <a:r>
              <a:rPr lang="cs-CZ" dirty="0" err="1"/>
              <a:t>Kernová</a:t>
            </a:r>
            <a:r>
              <a:rPr lang="cs-CZ" dirty="0"/>
              <a:t>, 2007).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6F21D-07E1-43B5-8211-92C0585F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7510-201C-424B-9901-44652C6A890B}" type="datetime1">
              <a:rPr lang="cs-CZ" smtClean="0"/>
              <a:t>05.03.2026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C0CC89-BD18-4D3C-A5EB-D0D516C9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11E88C-2348-42E7-B51D-A3169118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8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637" y="396778"/>
            <a:ext cx="10314611" cy="1331438"/>
          </a:xfrm>
        </p:spPr>
        <p:txBody>
          <a:bodyPr>
            <a:normAutofit/>
          </a:bodyPr>
          <a:lstStyle/>
          <a:p>
            <a:r>
              <a:rPr lang="cs-CZ" dirty="0"/>
              <a:t>Spravedlnost a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353" y="1728216"/>
            <a:ext cx="10455895" cy="44439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Ve státech tzv. západní medicíny (Evropa, severní Amerika) je možno identifikovat dva základní přístupy ke spravedlnosti v oblasti sociální a zdravotní péče: </a:t>
            </a:r>
          </a:p>
          <a:p>
            <a:r>
              <a:rPr lang="cs-CZ" sz="2400" b="1" dirty="0"/>
              <a:t>libertarianismus</a:t>
            </a:r>
            <a:r>
              <a:rPr lang="cs-CZ" sz="2400" dirty="0"/>
              <a:t> (žádající svobodu jednotlivce, právo na soukromé vlastnictví a volný trh), </a:t>
            </a:r>
          </a:p>
          <a:p>
            <a:r>
              <a:rPr lang="cs-CZ" sz="2400" b="1" dirty="0" err="1"/>
              <a:t>egalitarianismus</a:t>
            </a:r>
            <a:r>
              <a:rPr lang="cs-CZ" sz="2400" dirty="0"/>
              <a:t> (rovnostářský přístup při alokaci zdrojů). </a:t>
            </a:r>
          </a:p>
          <a:p>
            <a:r>
              <a:rPr lang="cs-CZ" sz="2400" dirty="0"/>
              <a:t>Protichůdnost principů, z přístupů vyplývajících, však neumožňuje obojí ideálně (tj. ve vztahu ke všem občanům) propojit. </a:t>
            </a:r>
          </a:p>
          <a:p>
            <a:r>
              <a:rPr lang="cs-CZ" sz="2400" dirty="0"/>
              <a:t>Rozdílný je zejména názor na </a:t>
            </a:r>
            <a:r>
              <a:rPr lang="cs-CZ" sz="2400" b="1" dirty="0"/>
              <a:t>míru odpovědnosti státu </a:t>
            </a:r>
            <a:r>
              <a:rPr lang="cs-CZ" sz="2400" dirty="0"/>
              <a:t>za sociální jistoty svých občanů a jak silnou </a:t>
            </a:r>
            <a:r>
              <a:rPr lang="cs-CZ" sz="2400" b="1" dirty="0"/>
              <a:t>roli koordinátora </a:t>
            </a:r>
            <a:r>
              <a:rPr lang="cs-CZ" sz="2400" dirty="0"/>
              <a:t>má stát v této oblasti zastávat. </a:t>
            </a:r>
            <a:r>
              <a:rPr lang="cs-CZ" sz="2400" b="1" dirty="0">
                <a:solidFill>
                  <a:srgbClr val="FF0000"/>
                </a:solidFill>
              </a:rPr>
              <a:t>Vybraný typ společenské spravedlnosti určuje strukturu i funkci systému péče o zdraví</a:t>
            </a:r>
            <a:r>
              <a:rPr lang="cs-CZ" sz="2400" dirty="0"/>
              <a:t>.</a:t>
            </a:r>
            <a:r>
              <a:rPr lang="cs-CZ" dirty="0"/>
              <a:t> </a:t>
            </a:r>
            <a:r>
              <a:rPr lang="cs-CZ" sz="1600" i="1" dirty="0"/>
              <a:t>(Ivanová, 2018).</a:t>
            </a:r>
          </a:p>
          <a:p>
            <a:endParaRPr lang="cs-CZ" sz="1600" i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8D69C-9F01-4171-85AE-DC8779FA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2701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Teorie sociálních determinant zdraví </a:t>
            </a:r>
            <a:br>
              <a:rPr lang="cs-CZ" sz="3200" dirty="0"/>
            </a:br>
            <a:r>
              <a:rPr lang="cs-CZ" sz="4400" b="1" dirty="0"/>
              <a:t>Thomase </a:t>
            </a:r>
            <a:r>
              <a:rPr lang="cs-CZ" sz="4400" b="1" dirty="0" err="1"/>
              <a:t>McKeowna</a:t>
            </a:r>
            <a:endParaRPr lang="cs-CZ" sz="4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C0D977-3AA7-4DBB-9FE2-CF931CA2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24" y="1700808"/>
            <a:ext cx="10283952" cy="47589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altLang="cs-CZ" sz="4400" dirty="0"/>
              <a:t>Nejvýznamnějšími přínosy pro zdraví v Anglii a Walesu: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4400" b="1" dirty="0"/>
              <a:t>Behaviorální změny</a:t>
            </a:r>
            <a:r>
              <a:rPr lang="cs-CZ" altLang="cs-CZ" sz="4400" dirty="0"/>
              <a:t> - omezení rodiny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4400" b="1" dirty="0"/>
              <a:t>Environmentální změny</a:t>
            </a:r>
            <a:r>
              <a:rPr lang="cs-CZ" altLang="cs-CZ" sz="4400" dirty="0"/>
              <a:t> - zlepšení výživy a zdravější prostředí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4400" b="1" dirty="0"/>
              <a:t>Zdravotnické změny</a:t>
            </a:r>
            <a:r>
              <a:rPr lang="cs-CZ" altLang="cs-CZ" sz="4400" dirty="0"/>
              <a:t> - preventivní a terapeutické opatření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4400" b="1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Jeho základní otázka:  </a:t>
            </a:r>
            <a:r>
              <a:rPr lang="cs-CZ" sz="4400" dirty="0">
                <a:highlight>
                  <a:srgbClr val="FFFF00"/>
                </a:highlight>
              </a:rPr>
              <a:t>Jsou cíle veřejného zdraví lépe saturovány cílenými konkrétními zásahy nebo širokým úsilím o přerozdělení sociálních, politických a ekonomických zdrojů, které určují zdraví obyvatelstva ?</a:t>
            </a:r>
            <a:r>
              <a:rPr lang="cs-CZ" sz="4400" dirty="0"/>
              <a:t>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cs-CZ" sz="4400" b="1" dirty="0">
                <a:highlight>
                  <a:srgbClr val="00FF00"/>
                </a:highlight>
              </a:rPr>
              <a:t>Jeho nejkontroverznější myšlenka: </a:t>
            </a:r>
            <a:r>
              <a:rPr lang="cs-CZ" sz="4400" dirty="0">
                <a:highlight>
                  <a:srgbClr val="00FF00"/>
                </a:highlight>
              </a:rPr>
              <a:t>zpochybnil účinnost opatření v oblasti veřejného zdraví, včetně sanitárních reforem, očkování a karantény.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114160-B453-4405-BCF1-E9641B6C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C255-01C1-46C6-9347-A1D0653F9E14}" type="datetime1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B12E4-ECCC-4104-AE68-B2A55785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082FBA-6C6C-4309-893D-C6A3D8E1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228C098-7411-4DF6-90CF-0BB2881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0D65-F2E5-41BD-B84E-A63886BAA199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120E55-3540-4C85-BB84-CB03C6B49C9C}"/>
              </a:ext>
            </a:extLst>
          </p:cNvPr>
          <p:cNvSpPr txBox="1"/>
          <p:nvPr/>
        </p:nvSpPr>
        <p:spPr>
          <a:xfrm>
            <a:off x="2423593" y="1010038"/>
            <a:ext cx="75097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„Názory </a:t>
            </a:r>
            <a:r>
              <a:rPr lang="cs-CZ" sz="3200" b="1" dirty="0" err="1"/>
              <a:t>McKeowna</a:t>
            </a:r>
            <a:r>
              <a:rPr lang="cs-CZ" sz="3200" b="1" dirty="0"/>
              <a:t> aktualizované na moderní okolnosti jsou dnes důležité v debatách mezi těmi, kdo si myslí, že </a:t>
            </a:r>
            <a:r>
              <a:rPr lang="cs-CZ" sz="3200" b="1" dirty="0">
                <a:highlight>
                  <a:srgbClr val="FFFF00"/>
                </a:highlight>
              </a:rPr>
              <a:t>zdraví je primárně určeno lékařskými objevy a lékařským ošetřením</a:t>
            </a:r>
            <a:r>
              <a:rPr lang="cs-CZ" sz="3200" b="1" dirty="0"/>
              <a:t>, a těmi, kteří se dívají na </a:t>
            </a:r>
            <a:r>
              <a:rPr lang="cs-CZ" sz="3200" b="1" dirty="0">
                <a:highlight>
                  <a:srgbClr val="00FF00"/>
                </a:highlight>
              </a:rPr>
              <a:t>pozadí společenských životních podmínek</a:t>
            </a:r>
            <a:r>
              <a:rPr lang="cs-CZ" sz="3200" b="1" dirty="0"/>
              <a:t>.“ (</a:t>
            </a:r>
            <a:r>
              <a:rPr lang="cs-CZ" sz="3200" b="1" dirty="0" err="1"/>
              <a:t>Angus</a:t>
            </a:r>
            <a:r>
              <a:rPr lang="cs-CZ" sz="3200" b="1" dirty="0"/>
              <a:t> </a:t>
            </a:r>
            <a:r>
              <a:rPr lang="cs-CZ" sz="3200" b="1" dirty="0" err="1"/>
              <a:t>Deaton</a:t>
            </a:r>
            <a:r>
              <a:rPr lang="cs-CZ" sz="3200" b="1" dirty="0"/>
              <a:t>)</a:t>
            </a:r>
          </a:p>
          <a:p>
            <a:endParaRPr lang="cs-CZ" sz="2800" b="1" dirty="0"/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2"/>
              </a:rPr>
              <a:t>https://www.ncbi.nlm.nih.gov/pmc/articles/PMC1447153/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57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9ED9D-5259-43B8-AE3F-44CCBE6C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198180"/>
          </a:xfrm>
        </p:spPr>
        <p:txBody>
          <a:bodyPr/>
          <a:lstStyle/>
          <a:p>
            <a:pPr algn="ctr"/>
            <a:r>
              <a:rPr lang="cs-CZ" sz="3200" dirty="0">
                <a:solidFill>
                  <a:prstClr val="black"/>
                </a:solidFill>
              </a:rPr>
              <a:t>Teorie sociálních determinant zdraví </a:t>
            </a:r>
            <a:br>
              <a:rPr lang="cs-CZ" sz="3200" dirty="0">
                <a:solidFill>
                  <a:prstClr val="black"/>
                </a:solidFill>
              </a:rPr>
            </a:br>
            <a:r>
              <a:rPr lang="cs-CZ" sz="4000" b="1" dirty="0">
                <a:solidFill>
                  <a:prstClr val="black"/>
                </a:solidFill>
              </a:rPr>
              <a:t>Marca </a:t>
            </a:r>
            <a:r>
              <a:rPr lang="cs-CZ" sz="4000" b="1" dirty="0" err="1">
                <a:solidFill>
                  <a:prstClr val="black"/>
                </a:solidFill>
              </a:rPr>
              <a:t>Lalondeho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8DCFD4-B1A3-4E5C-8782-8886AA5D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1466325"/>
            <a:ext cx="10787269" cy="5158621"/>
          </a:xfrm>
        </p:spPr>
        <p:txBody>
          <a:bodyPr>
            <a:normAutofit/>
          </a:bodyPr>
          <a:lstStyle/>
          <a:p>
            <a:r>
              <a:rPr lang="cs-CZ" altLang="cs-CZ" sz="2600" b="1" dirty="0"/>
              <a:t>A New </a:t>
            </a:r>
            <a:r>
              <a:rPr lang="cs-CZ" altLang="cs-CZ" sz="2600" b="1" dirty="0" err="1"/>
              <a:t>Perspective</a:t>
            </a:r>
            <a:r>
              <a:rPr lang="cs-CZ" altLang="cs-CZ" sz="2600" b="1" dirty="0"/>
              <a:t> on </a:t>
            </a:r>
            <a:r>
              <a:rPr lang="cs-CZ" altLang="cs-CZ" sz="2600" b="1" dirty="0" err="1"/>
              <a:t>the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Health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of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Canadians</a:t>
            </a:r>
            <a:r>
              <a:rPr lang="cs-CZ" altLang="cs-CZ" sz="2600" b="1" dirty="0"/>
              <a:t> </a:t>
            </a:r>
            <a:r>
              <a:rPr lang="cs-CZ" altLang="cs-CZ" sz="2600" dirty="0"/>
              <a:t>(</a:t>
            </a:r>
            <a:r>
              <a:rPr lang="cs-CZ" altLang="cs-CZ" sz="2600" b="1" dirty="0"/>
              <a:t>1971).</a:t>
            </a:r>
          </a:p>
          <a:p>
            <a:r>
              <a:rPr lang="cs-CZ" sz="2600" dirty="0"/>
              <a:t>Analyzoval předčasná úmrtí v Kanadě před 70. rokem věku, nevylučoval 1. rok života.</a:t>
            </a:r>
          </a:p>
          <a:p>
            <a:r>
              <a:rPr lang="cs-CZ" altLang="cs-CZ" sz="2600" dirty="0"/>
              <a:t>Z analýzy usuzoval na „ztracené roky potencionálního života“ (ZRPŽ), které </a:t>
            </a:r>
            <a:r>
              <a:rPr lang="cs-CZ" sz="2600" dirty="0"/>
              <a:t>ukazují rozsah společenských ztrát způsobených předčasnými úmrtími </a:t>
            </a:r>
            <a:r>
              <a:rPr lang="cs-CZ" sz="1700" dirty="0"/>
              <a:t>(v současnosti podle WHO před 65. rokem věku, s vyloučením 1.roku života).</a:t>
            </a:r>
          </a:p>
          <a:p>
            <a:r>
              <a:rPr lang="cs-CZ" sz="2600" b="1" dirty="0">
                <a:highlight>
                  <a:srgbClr val="FFFF00"/>
                </a:highlight>
              </a:rPr>
              <a:t>Ve všech pěti nejvýznamnějších příčinách úmrtí hrají významnou roli environmentální vlivy a důsledky osobních voleb.</a:t>
            </a:r>
          </a:p>
          <a:p>
            <a:r>
              <a:rPr lang="cs-CZ" sz="2600" b="1" dirty="0">
                <a:highlight>
                  <a:srgbClr val="00FF00"/>
                </a:highlight>
              </a:rPr>
              <a:t>Důsledky analýzy: </a:t>
            </a:r>
            <a:r>
              <a:rPr lang="cs-CZ" sz="2600" dirty="0">
                <a:highlight>
                  <a:srgbClr val="00FF00"/>
                </a:highlight>
              </a:rPr>
              <a:t>zřizování hřišť a cyklistických stezek, podpora zdravého životního stylu rodin a jednotlivců, omezení výdajů do zdravotnického systému.</a:t>
            </a:r>
          </a:p>
          <a:p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E65D00-B3F6-48C1-AB42-30FD9DF1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DF3-BA99-41FF-B43C-829B41CD6298}" type="datetime1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098B4-2699-461E-B86F-5C42363E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653E4-118D-4E36-94A8-FEB23B0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16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B25BA-D71A-46AC-A63A-1CA33F07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532668"/>
            <a:ext cx="8856984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200" dirty="0">
                <a:solidFill>
                  <a:prstClr val="black"/>
                </a:solidFill>
              </a:rPr>
            </a:br>
            <a:br>
              <a:rPr lang="cs-CZ" sz="3200" dirty="0">
                <a:solidFill>
                  <a:prstClr val="black"/>
                </a:solidFill>
              </a:rPr>
            </a:br>
            <a:br>
              <a:rPr lang="cs-CZ" b="1" dirty="0">
                <a:solidFill>
                  <a:prstClr val="black"/>
                </a:solidFill>
              </a:rPr>
            </a:br>
            <a:r>
              <a:rPr lang="cs-CZ" sz="3600" dirty="0">
                <a:solidFill>
                  <a:prstClr val="black"/>
                </a:solidFill>
              </a:rPr>
              <a:t>Teorie sociálních determinant zdraví</a:t>
            </a:r>
            <a:r>
              <a:rPr lang="cs-CZ" sz="3600" b="1" dirty="0">
                <a:solidFill>
                  <a:prstClr val="black"/>
                </a:solidFill>
              </a:rPr>
              <a:t> </a:t>
            </a:r>
            <a:br>
              <a:rPr lang="cs-CZ" b="1" dirty="0">
                <a:solidFill>
                  <a:prstClr val="black"/>
                </a:solidFill>
              </a:rPr>
            </a:br>
            <a:r>
              <a:rPr lang="cs-CZ" sz="4400" b="1" dirty="0">
                <a:solidFill>
                  <a:prstClr val="black"/>
                </a:solidFill>
              </a:rPr>
              <a:t>Adolfa Žáčka</a:t>
            </a:r>
            <a:endParaRPr lang="cs-CZ" sz="4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A013087-7DFC-4B1C-8755-E90C63BEF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793380"/>
            <a:ext cx="8579023" cy="37268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88900" cmpd="sng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F9E496-CB73-498A-A29D-D6DCC6E995A4}"/>
              </a:ext>
            </a:extLst>
          </p:cNvPr>
          <p:cNvSpPr txBox="1"/>
          <p:nvPr/>
        </p:nvSpPr>
        <p:spPr>
          <a:xfrm>
            <a:off x="2155624" y="5664482"/>
            <a:ext cx="8099056" cy="646331"/>
          </a:xfrm>
          <a:prstGeom prst="rect">
            <a:avLst/>
          </a:prstGeom>
          <a:noFill/>
          <a:effectLst>
            <a:softEdge rad="1003300"/>
          </a:effectLst>
        </p:spPr>
        <p:txBody>
          <a:bodyPr wrap="square" rtlCol="0">
            <a:spAutoFit/>
          </a:bodyPr>
          <a:lstStyle/>
          <a:p>
            <a:r>
              <a:rPr lang="cs-CZ" b="1" dirty="0"/>
              <a:t>Teorie: Se zvyšujícím se věkem roste podíl vlivu životního stylu na zdraví.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A914747-1020-45D6-9152-9F034E0A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1CAF-1AA9-428A-A878-DA717B709211}" type="datetime1">
              <a:rPr lang="cs-CZ" smtClean="0"/>
              <a:t>05.03.2026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156B5B9-DAD1-408B-A42B-7C33D575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6C0E8A1-0FD6-49C0-9E72-3CD16B3D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33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9A9003-2CD9-458F-8C23-2A56BC1A91B7}"/>
              </a:ext>
            </a:extLst>
          </p:cNvPr>
          <p:cNvSpPr txBox="1"/>
          <p:nvPr/>
        </p:nvSpPr>
        <p:spPr>
          <a:xfrm>
            <a:off x="3202104" y="4992385"/>
            <a:ext cx="1229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Zdravotnictví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767B68-9769-409D-A5D0-8CF6FBB3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4946267"/>
            <a:ext cx="123149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5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cs-CZ" sz="3600" dirty="0">
                <a:solidFill>
                  <a:prstClr val="black"/>
                </a:solidFill>
              </a:rPr>
              <a:t>Teorie sociálních determinant zdraví </a:t>
            </a:r>
            <a:br>
              <a:rPr lang="cs-CZ" sz="3600" dirty="0">
                <a:solidFill>
                  <a:prstClr val="black"/>
                </a:solidFill>
              </a:rPr>
            </a:br>
            <a:r>
              <a:rPr lang="cs-CZ" sz="3600" b="1" dirty="0" err="1"/>
              <a:t>Marmota</a:t>
            </a:r>
            <a:r>
              <a:rPr lang="cs-CZ" sz="3600" b="1" dirty="0"/>
              <a:t> a </a:t>
            </a:r>
            <a:r>
              <a:rPr lang="cs-CZ" sz="3600" b="1" dirty="0" err="1"/>
              <a:t>Wilkinsona</a:t>
            </a:r>
            <a:br>
              <a:rPr lang="cs-CZ" sz="3600" b="1" dirty="0"/>
            </a:br>
            <a:r>
              <a:rPr lang="cs-CZ" sz="3600" dirty="0"/>
              <a:t>10 nejvýznamnějších sociálních determinant zdraví: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Celoživotně pro vyšší úmrtnost populace jsou nejvýznamnější</a:t>
            </a:r>
            <a:r>
              <a:rPr lang="cs-CZ" sz="2600" baseline="30000" dirty="0"/>
              <a:t>1</a:t>
            </a:r>
            <a:r>
              <a:rPr lang="cs-CZ" sz="3200" dirty="0"/>
              <a:t>: </a:t>
            </a:r>
            <a:r>
              <a:rPr lang="cs-CZ" sz="3200" b="1" dirty="0">
                <a:solidFill>
                  <a:srgbClr val="FF0000"/>
                </a:solidFill>
              </a:rPr>
              <a:t>1. sociální gradient</a:t>
            </a:r>
            <a:r>
              <a:rPr lang="cs-CZ" sz="3200" b="1" dirty="0"/>
              <a:t>, </a:t>
            </a:r>
            <a:r>
              <a:rPr lang="cs-CZ" sz="3200" b="1" dirty="0">
                <a:solidFill>
                  <a:srgbClr val="00B050"/>
                </a:solidFill>
              </a:rPr>
              <a:t>2. stres, </a:t>
            </a:r>
            <a:r>
              <a:rPr lang="cs-CZ" sz="3200" b="1" dirty="0">
                <a:solidFill>
                  <a:srgbClr val="00B0F0"/>
                </a:solidFill>
              </a:rPr>
              <a:t>3. dětství, </a:t>
            </a:r>
            <a:r>
              <a:rPr lang="cs-CZ" sz="3200" b="1" dirty="0">
                <a:solidFill>
                  <a:srgbClr val="002060"/>
                </a:solidFill>
              </a:rPr>
              <a:t>4. sociální vyloučení, </a:t>
            </a:r>
            <a:r>
              <a:rPr lang="cs-CZ" sz="3200" b="1" dirty="0">
                <a:solidFill>
                  <a:srgbClr val="FF3300"/>
                </a:solidFill>
              </a:rPr>
              <a:t>5. práce, </a:t>
            </a:r>
            <a:r>
              <a:rPr lang="cs-CZ" sz="3200" b="1" dirty="0"/>
              <a:t>6. nezaměstnanost, </a:t>
            </a:r>
            <a:r>
              <a:rPr lang="cs-CZ" sz="3200" b="1" dirty="0">
                <a:solidFill>
                  <a:srgbClr val="008000"/>
                </a:solidFill>
              </a:rPr>
              <a:t>7. sociální opora</a:t>
            </a:r>
            <a:r>
              <a:rPr lang="cs-CZ" sz="3200" b="1" dirty="0"/>
              <a:t>, 8. závislosti, </a:t>
            </a:r>
            <a:r>
              <a:rPr lang="cs-CZ" sz="3200" b="1" dirty="0">
                <a:solidFill>
                  <a:srgbClr val="FFC000"/>
                </a:solidFill>
              </a:rPr>
              <a:t>9. výživa, </a:t>
            </a:r>
            <a:r>
              <a:rPr lang="cs-CZ" sz="3200" b="1" dirty="0">
                <a:solidFill>
                  <a:srgbClr val="00B0F0"/>
                </a:solidFill>
              </a:rPr>
              <a:t>10. doprava. </a:t>
            </a:r>
          </a:p>
          <a:p>
            <a:pPr marL="0" indent="0">
              <a:buNone/>
            </a:pPr>
            <a:r>
              <a:rPr lang="cs-CZ" sz="2400" dirty="0"/>
              <a:t>Jiní autoři přidávají ještě </a:t>
            </a:r>
            <a:r>
              <a:rPr lang="cs-CZ" sz="3200" b="1" dirty="0"/>
              <a:t>diskriminaci, emoce a kriminalitu </a:t>
            </a:r>
            <a:r>
              <a:rPr lang="cs-CZ" sz="2200" i="1" dirty="0"/>
              <a:t>(Křivohlavý, Šlachtová, Kaňová).</a:t>
            </a:r>
            <a:r>
              <a:rPr lang="cs-CZ" sz="2200" b="1" i="1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1) </a:t>
            </a:r>
            <a:r>
              <a:rPr lang="en-US" dirty="0"/>
              <a:t>WILKINSON, R. MARMOT, M. </a:t>
            </a:r>
            <a:r>
              <a:rPr lang="en-US" i="1" dirty="0"/>
              <a:t>Social determinants of Health. The Solid facts</a:t>
            </a:r>
            <a:r>
              <a:rPr lang="en-US" dirty="0"/>
              <a:t>. 2nd ed. Copenhagen: Regional Office for Europe, 2003. 33 s. ISBN 92 890 1371 0.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A0FB-2B5E-492E-9AD9-E665D19EEA27}" type="datetime1">
              <a:rPr lang="cs-CZ" smtClean="0"/>
              <a:t>05.03.2026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Zubní lékařství_výuka_5.ročník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1A05-6324-4905-AB40-821077DE54F6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74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2E811-6133-40B8-9D0E-122327D8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525" y="41036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prstClr val="black"/>
                </a:solidFill>
              </a:rPr>
              <a:t>Teorie sociálních determinant zdraví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sz="4400" b="1" dirty="0">
                <a:solidFill>
                  <a:prstClr val="black"/>
                </a:solidFill>
              </a:rPr>
              <a:t>F</a:t>
            </a:r>
            <a:r>
              <a:rPr lang="cs-CZ" sz="4400" b="1" dirty="0"/>
              <a:t>undamentální příčiny nemocí </a:t>
            </a:r>
            <a:br>
              <a:rPr lang="cs-CZ" sz="4400" b="1" dirty="0"/>
            </a:br>
            <a:r>
              <a:rPr lang="cs-CZ" sz="4400" b="1" dirty="0" err="1"/>
              <a:t>Bruce</a:t>
            </a:r>
            <a:r>
              <a:rPr lang="cs-CZ" sz="4400" b="1" dirty="0"/>
              <a:t> G. Linka &amp; Jo C. </a:t>
            </a:r>
            <a:r>
              <a:rPr lang="cs-CZ" sz="4400" b="1" dirty="0" err="1"/>
              <a:t>Phelanové</a:t>
            </a:r>
            <a:endParaRPr lang="cs-CZ" sz="4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71DBE1-C9D3-41F8-900A-EAEA48CF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2001078"/>
            <a:ext cx="10840278" cy="5028323"/>
          </a:xfrm>
        </p:spPr>
        <p:txBody>
          <a:bodyPr>
            <a:normAutofit/>
          </a:bodyPr>
          <a:lstStyle/>
          <a:p>
            <a:r>
              <a:rPr lang="cs-CZ" sz="2200" dirty="0"/>
              <a:t>Vymýcením těžké bídy a nevhodné hygieny nezmizely rozdíly ve zdraví. Rizikové faktory (RF) zdraví se mění</a:t>
            </a:r>
            <a:r>
              <a:rPr lang="cs-CZ" sz="2200" b="1" dirty="0"/>
              <a:t>. Jak je však jedno riziko eliminováno, vzniká nové. </a:t>
            </a:r>
            <a:r>
              <a:rPr lang="cs-CZ" sz="2200" dirty="0"/>
              <a:t>Dřívější RF byly nahrazeny kouřením, nevhodnou stravou, alkoholem, drogami, nedostatečným pohybem. </a:t>
            </a:r>
          </a:p>
          <a:p>
            <a:r>
              <a:rPr lang="cs-CZ" sz="2200" b="1" dirty="0">
                <a:highlight>
                  <a:srgbClr val="FFFF00"/>
                </a:highlight>
              </a:rPr>
              <a:t>Fundamentální příčiny nemoci </a:t>
            </a:r>
            <a:r>
              <a:rPr lang="cs-CZ" sz="2200" dirty="0"/>
              <a:t>jsou ty sociální determinanty, jejichž vliv nemůže být redukován na konkrétní zásah do mechanismu vztahu mezi determinantou a zdravím (např. omezování kouření). </a:t>
            </a:r>
          </a:p>
          <a:p>
            <a:r>
              <a:rPr lang="cs-CZ" sz="2200" b="1" dirty="0">
                <a:highlight>
                  <a:srgbClr val="00FF00"/>
                </a:highlight>
              </a:rPr>
              <a:t>Fundamentální determinanty zdraví </a:t>
            </a:r>
            <a:r>
              <a:rPr lang="cs-CZ" sz="2200" dirty="0"/>
              <a:t>(socioekonomický status, vztahy, pocit kontroly nad životem aj.) zahrnují </a:t>
            </a:r>
            <a:r>
              <a:rPr lang="cs-CZ" sz="2200" b="1" dirty="0"/>
              <a:t>přístup ke zdrojům</a:t>
            </a:r>
            <a:r>
              <a:rPr lang="cs-CZ" sz="2200" dirty="0"/>
              <a:t>, které pomáhají jedincům a sociálním skupinám vyhnout se nemocem a jejich negativním dopadům prostřednictvím </a:t>
            </a:r>
            <a:r>
              <a:rPr lang="cs-CZ" sz="2200" b="1" dirty="0"/>
              <a:t>celé řady různých mechanismů</a:t>
            </a:r>
            <a:r>
              <a:rPr lang="cs-CZ" sz="2200" dirty="0"/>
              <a:t>. </a:t>
            </a:r>
          </a:p>
          <a:p>
            <a:pPr algn="ctr"/>
            <a:r>
              <a:rPr lang="cs-CZ" sz="2200" b="1" dirty="0">
                <a:highlight>
                  <a:srgbClr val="FF00FF"/>
                </a:highlight>
              </a:rPr>
              <a:t>NEROVNOSTI VE ZDRAVÍ MOHOU KLESNOUT POUZE SPOLU SE SNÍŽENÍM SOCIÁLNÍCH NEROVNOSTÍ.</a:t>
            </a:r>
          </a:p>
          <a:p>
            <a:r>
              <a:rPr lang="cs-CZ" sz="2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B59298-C2F7-4C01-A397-DFCFC3C1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BD02-CA51-4C80-BA4E-6FCD7CC26899}" type="datetime1">
              <a:rPr lang="cs-CZ" smtClean="0"/>
              <a:t>05.03.2026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CEF4AB-72C1-4FF4-8B6D-3111FA39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36B30-FEBE-415E-8AFF-D547CB97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9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762000"/>
            <a:ext cx="7778700" cy="914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altLang="cs-CZ" sz="3600" dirty="0">
                <a:solidFill>
                  <a:schemeClr val="tx1"/>
                </a:solidFill>
              </a:rPr>
              <a:t>Teorie sociálních determinant zdraví </a:t>
            </a:r>
            <a:br>
              <a:rPr lang="cs-CZ" altLang="cs-CZ" sz="3600" dirty="0">
                <a:solidFill>
                  <a:schemeClr val="tx1"/>
                </a:solidFill>
              </a:rPr>
            </a:br>
            <a:r>
              <a:rPr lang="cs-CZ" altLang="cs-CZ" sz="4400" dirty="0">
                <a:solidFill>
                  <a:schemeClr val="tx1"/>
                </a:solidFill>
              </a:rPr>
              <a:t>Rizika současné společnosti ve vztahu ke zdraví v sociologických teoriích</a:t>
            </a:r>
            <a:endParaRPr lang="en-US" altLang="cs-CZ" sz="44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81878" y="2173356"/>
            <a:ext cx="10529250" cy="41512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800" b="1" dirty="0"/>
              <a:t>Ekonomické</a:t>
            </a:r>
            <a:r>
              <a:rPr lang="cs-CZ" altLang="cs-CZ" sz="2800" dirty="0"/>
              <a:t> – různá životní úroveň a chudoba (zejména pak chudoba žen), diskriminace a sociální vyloučení, nezaměstnanost a povaha práce;</a:t>
            </a:r>
          </a:p>
          <a:p>
            <a:pPr marL="0" indent="0">
              <a:buNone/>
            </a:pPr>
            <a:r>
              <a:rPr lang="cs-CZ" altLang="cs-CZ" sz="2800" b="1" dirty="0"/>
              <a:t>Environmentální</a:t>
            </a:r>
            <a:r>
              <a:rPr lang="cs-CZ" altLang="cs-CZ" sz="2800" dirty="0"/>
              <a:t> - globalizace, ekologické hrozby, sociální stres, dopravní problematika, zrychlení, genetické experimenty; </a:t>
            </a:r>
          </a:p>
          <a:p>
            <a:pPr marL="0" indent="0">
              <a:buNone/>
              <a:defRPr/>
            </a:pPr>
            <a:r>
              <a:rPr lang="cs-CZ" altLang="cs-CZ" sz="2800" b="1" dirty="0"/>
              <a:t>Hodnotové</a:t>
            </a:r>
            <a:r>
              <a:rPr lang="cs-CZ" altLang="cs-CZ" sz="2800" dirty="0"/>
              <a:t> - sociální nerovnost, dědičnost kulturního a sociálního kapitálu, vnějškově řízené typy osobností, nadměrný </a:t>
            </a:r>
            <a:r>
              <a:rPr lang="cs-CZ" altLang="cs-CZ" sz="2800" dirty="0" err="1"/>
              <a:t>konzumentarismus</a:t>
            </a:r>
            <a:r>
              <a:rPr lang="cs-CZ" altLang="cs-CZ" sz="2800" dirty="0"/>
              <a:t>, vyhasnutí citů, relativnost hodnot; </a:t>
            </a:r>
          </a:p>
          <a:p>
            <a:pPr marL="0" indent="0">
              <a:buNone/>
              <a:defRPr/>
            </a:pPr>
            <a:r>
              <a:rPr lang="cs-CZ" altLang="cs-CZ" sz="2800" b="1" dirty="0"/>
              <a:t>Demografické</a:t>
            </a:r>
            <a:r>
              <a:rPr lang="cs-CZ" altLang="cs-CZ" sz="2800" dirty="0"/>
              <a:t> - stárnutí obyvatelstva, ochrana života;</a:t>
            </a:r>
          </a:p>
          <a:p>
            <a:pPr marL="0" indent="0">
              <a:buNone/>
              <a:defRPr/>
            </a:pPr>
            <a:r>
              <a:rPr lang="cs-CZ" altLang="cs-CZ" sz="2800" b="1" dirty="0"/>
              <a:t>Politické</a:t>
            </a:r>
            <a:r>
              <a:rPr lang="cs-CZ" altLang="cs-CZ" sz="2800" dirty="0"/>
              <a:t> -  nefunkčnost institucí, terorismus,  skryté ohrožení, nadnárodní kapitalismus </a:t>
            </a:r>
            <a:r>
              <a:rPr lang="cs-CZ" altLang="cs-CZ" sz="2800" b="1" dirty="0"/>
              <a:t>(srov. </a:t>
            </a:r>
            <a:r>
              <a:rPr lang="cs-CZ" altLang="cs-CZ" sz="2800" b="1" dirty="0" err="1"/>
              <a:t>Bourieu</a:t>
            </a:r>
            <a:r>
              <a:rPr lang="cs-CZ" altLang="cs-CZ" sz="2800" b="1" dirty="0"/>
              <a:t>, </a:t>
            </a:r>
            <a:r>
              <a:rPr lang="cs-CZ" altLang="cs-CZ" sz="2800" b="1" dirty="0" err="1"/>
              <a:t>Giddens</a:t>
            </a:r>
            <a:r>
              <a:rPr lang="cs-CZ" altLang="cs-CZ" sz="2800" b="1" dirty="0"/>
              <a:t>, </a:t>
            </a:r>
            <a:r>
              <a:rPr lang="cs-CZ" altLang="cs-CZ" sz="2800" b="1" dirty="0" err="1"/>
              <a:t>Tofflerovi</a:t>
            </a:r>
            <a:r>
              <a:rPr lang="cs-CZ" altLang="cs-CZ" sz="2800" b="1" dirty="0"/>
              <a:t>, </a:t>
            </a:r>
            <a:r>
              <a:rPr lang="cs-CZ" altLang="cs-CZ" sz="2800" b="1" dirty="0" err="1"/>
              <a:t>Bauman</a:t>
            </a:r>
            <a:r>
              <a:rPr lang="cs-CZ" altLang="cs-CZ" sz="2800" b="1" dirty="0"/>
              <a:t>, Beck, Lorenz, </a:t>
            </a:r>
            <a:r>
              <a:rPr lang="cs-CZ" altLang="cs-CZ" sz="2800" b="1" dirty="0" err="1"/>
              <a:t>Habermas</a:t>
            </a:r>
            <a:r>
              <a:rPr lang="cs-CZ" altLang="cs-CZ" sz="2800" b="1" dirty="0"/>
              <a:t>, </a:t>
            </a:r>
            <a:r>
              <a:rPr lang="cs-CZ" altLang="cs-CZ" sz="2800" b="1" dirty="0" err="1"/>
              <a:t>Riesman</a:t>
            </a:r>
            <a:r>
              <a:rPr lang="cs-CZ" altLang="cs-CZ" sz="2800" b="1" dirty="0"/>
              <a:t> a další).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cs-CZ" sz="2800" dirty="0"/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053E2A-4777-4D15-9B5B-F6CA6A66C51B}" type="slidenum"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1B903-671B-48E0-99D8-4F12562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12617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Tvůrci teorií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7E8169-1316-4657-A44F-1D66D6E8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412777"/>
            <a:ext cx="10204174" cy="505428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Thomas </a:t>
            </a:r>
            <a:r>
              <a:rPr lang="cs-CZ" b="1" dirty="0" err="1">
                <a:solidFill>
                  <a:schemeClr val="tx1"/>
                </a:solidFill>
              </a:rPr>
              <a:t>Mc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Keowen</a:t>
            </a:r>
            <a:r>
              <a:rPr lang="cs-CZ" b="1" dirty="0">
                <a:solidFill>
                  <a:schemeClr val="tx1"/>
                </a:solidFill>
              </a:rPr>
              <a:t>, MD. </a:t>
            </a:r>
            <a:r>
              <a:rPr lang="cs-CZ" dirty="0">
                <a:solidFill>
                  <a:schemeClr val="tx1"/>
                </a:solidFill>
              </a:rPr>
              <a:t>(1912-1988) - byl britský lékař, epidemiolog a historik medicíny. </a:t>
            </a:r>
          </a:p>
          <a:p>
            <a:r>
              <a:rPr lang="cs-CZ" b="1" dirty="0">
                <a:solidFill>
                  <a:schemeClr val="tx1"/>
                </a:solidFill>
              </a:rPr>
              <a:t>prof. MUDr. Adolf Žáček, CSc. </a:t>
            </a:r>
            <a:r>
              <a:rPr lang="cs-CZ" dirty="0">
                <a:solidFill>
                  <a:schemeClr val="tx1"/>
                </a:solidFill>
              </a:rPr>
              <a:t>(1917 – 2010) -významný představitel oboru sociální lékařství, epidemiolog, spoluautor koncepce sociálního lékařství jako vědního oboru.</a:t>
            </a:r>
          </a:p>
          <a:p>
            <a:r>
              <a:rPr lang="cs-CZ" b="1" dirty="0" err="1">
                <a:solidFill>
                  <a:schemeClr val="tx1"/>
                </a:solidFill>
              </a:rPr>
              <a:t>Marc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Lalonde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(nar. 1929) – kanadský politik.</a:t>
            </a:r>
          </a:p>
          <a:p>
            <a:r>
              <a:rPr lang="cs-CZ" b="1" dirty="0">
                <a:solidFill>
                  <a:schemeClr val="tx1"/>
                </a:solidFill>
              </a:rPr>
              <a:t>Sir. Michael </a:t>
            </a:r>
            <a:r>
              <a:rPr lang="cs-CZ" b="1" dirty="0" err="1">
                <a:solidFill>
                  <a:schemeClr val="tx1"/>
                </a:solidFill>
              </a:rPr>
              <a:t>Marmot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(nar. 1945) - profesor epidemiologie a veřejného zdraví. Je ředitelem Institutu rovnosti ve zdraví v Londýně.</a:t>
            </a:r>
          </a:p>
          <a:p>
            <a:r>
              <a:rPr lang="cs-CZ" b="1" dirty="0">
                <a:solidFill>
                  <a:schemeClr val="tx1"/>
                </a:solidFill>
              </a:rPr>
              <a:t>Richard </a:t>
            </a:r>
            <a:r>
              <a:rPr lang="cs-CZ" b="1" dirty="0" err="1">
                <a:solidFill>
                  <a:schemeClr val="tx1"/>
                </a:solidFill>
              </a:rPr>
              <a:t>Wilkinson</a:t>
            </a:r>
            <a:r>
              <a:rPr lang="cs-CZ" dirty="0">
                <a:solidFill>
                  <a:schemeClr val="tx1"/>
                </a:solidFill>
              </a:rPr>
              <a:t> (nar. 1943) -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emeritní </a:t>
            </a:r>
            <a:r>
              <a:rPr lang="en-US" dirty="0" err="1">
                <a:solidFill>
                  <a:schemeClr val="tx1"/>
                </a:solidFill>
              </a:rPr>
              <a:t>profesor</a:t>
            </a:r>
            <a:r>
              <a:rPr lang="cs-CZ" dirty="0">
                <a:solidFill>
                  <a:schemeClr val="tx1"/>
                </a:solidFill>
              </a:rPr>
              <a:t> sociální epidemiologie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University </a:t>
            </a: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Nottingham</a:t>
            </a:r>
            <a:r>
              <a:rPr lang="cs-CZ" dirty="0">
                <a:solidFill>
                  <a:schemeClr val="tx1"/>
                </a:solidFill>
              </a:rPr>
              <a:t>u.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err="1">
                <a:solidFill>
                  <a:schemeClr val="tx1"/>
                </a:solidFill>
              </a:rPr>
              <a:t>Bruce</a:t>
            </a:r>
            <a:r>
              <a:rPr lang="cs-CZ" b="1" dirty="0">
                <a:solidFill>
                  <a:schemeClr val="tx1"/>
                </a:solidFill>
              </a:rPr>
              <a:t> George Link </a:t>
            </a:r>
            <a:r>
              <a:rPr lang="cs-CZ" dirty="0">
                <a:solidFill>
                  <a:schemeClr val="tx1"/>
                </a:solidFill>
              </a:rPr>
              <a:t>(nar. 1949) je americký epidemiolog a sociolog, který je významným profesorem sociologie a veřejné politiky na University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California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err="1">
                <a:solidFill>
                  <a:schemeClr val="tx1"/>
                </a:solidFill>
              </a:rPr>
              <a:t>Riverside</a:t>
            </a:r>
            <a:r>
              <a:rPr lang="cs-CZ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Jo Carol </a:t>
            </a:r>
            <a:r>
              <a:rPr lang="cs-CZ" b="1" dirty="0" err="1">
                <a:solidFill>
                  <a:schemeClr val="tx1"/>
                </a:solidFill>
              </a:rPr>
              <a:t>Phelan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vědecká pracovnice na katedře sociologických věd a spolupředseda Centra pro studium sociálních nerovností a zdraví na </a:t>
            </a:r>
            <a:r>
              <a:rPr lang="cs-CZ" dirty="0" err="1">
                <a:solidFill>
                  <a:schemeClr val="tx1"/>
                </a:solidFill>
              </a:rPr>
              <a:t>Mailman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School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Public </a:t>
            </a:r>
            <a:r>
              <a:rPr lang="cs-CZ" dirty="0" err="1">
                <a:solidFill>
                  <a:schemeClr val="tx1"/>
                </a:solidFill>
              </a:rPr>
              <a:t>Health</a:t>
            </a:r>
            <a:r>
              <a:rPr lang="cs-CZ" dirty="0">
                <a:solidFill>
                  <a:schemeClr val="tx1"/>
                </a:solidFill>
              </a:rPr>
              <a:t> na Columbia University. Je známá tím, že spolupracuje s Bruce Linkem na rozvoji teorie základních příčin sociálních nerovností ve zdraví.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603108-6DA0-47ED-B266-5DDFD8CD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3597-8EDC-41B6-AD03-9C97524372D1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013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43584"/>
          </a:xfrm>
        </p:spPr>
        <p:txBody>
          <a:bodyPr/>
          <a:lstStyle/>
          <a:p>
            <a:r>
              <a:rPr lang="cs-CZ" dirty="0"/>
              <a:t>Pozitivní faktory determinace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550894"/>
            <a:ext cx="10058400" cy="4621306"/>
          </a:xfrm>
          <a:ln w="76200">
            <a:solidFill>
              <a:srgbClr val="FFC000"/>
            </a:solidFill>
          </a:ln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b="1" dirty="0"/>
              <a:t>Jsou jimi: </a:t>
            </a:r>
          </a:p>
          <a:p>
            <a:r>
              <a:rPr lang="cs-CZ" sz="2800" dirty="0">
                <a:solidFill>
                  <a:srgbClr val="0070C0"/>
                </a:solidFill>
              </a:rPr>
              <a:t>ekonomická bezpečnost,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bydlení</a:t>
            </a:r>
            <a:r>
              <a:rPr lang="cs-CZ" sz="2800" dirty="0"/>
              <a:t>, </a:t>
            </a:r>
          </a:p>
          <a:p>
            <a:r>
              <a:rPr lang="cs-CZ" sz="2800" dirty="0">
                <a:solidFill>
                  <a:srgbClr val="C00000"/>
                </a:solidFill>
              </a:rPr>
              <a:t>bezpečnost potravin</a:t>
            </a:r>
            <a:r>
              <a:rPr lang="cs-CZ" sz="2800" dirty="0"/>
              <a:t>,</a:t>
            </a:r>
          </a:p>
          <a:p>
            <a:r>
              <a:rPr lang="cs-CZ" sz="2800" dirty="0"/>
              <a:t>kvalitní systém zdravotnické péče,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dostupnost zdravotní péče</a:t>
            </a:r>
            <a:r>
              <a:rPr lang="cs-CZ" sz="2800" dirty="0"/>
              <a:t>,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sociální opora</a:t>
            </a:r>
            <a:r>
              <a:rPr lang="cs-CZ" sz="2800" dirty="0"/>
              <a:t>, </a:t>
            </a:r>
          </a:p>
          <a:p>
            <a:r>
              <a:rPr lang="cs-CZ" sz="2800" dirty="0"/>
              <a:t>mít svůj život pod kontrolou, </a:t>
            </a:r>
          </a:p>
          <a:p>
            <a:r>
              <a:rPr lang="cs-CZ" sz="2800" dirty="0">
                <a:solidFill>
                  <a:srgbClr val="C00000"/>
                </a:solidFill>
              </a:rPr>
              <a:t>pochopení smyslu a směru života, </a:t>
            </a:r>
          </a:p>
          <a:p>
            <a:r>
              <a:rPr lang="cs-CZ" sz="2800" b="1" dirty="0"/>
              <a:t>emočně prospěšné vztahy</a:t>
            </a:r>
            <a:r>
              <a:rPr lang="cs-CZ" sz="2800" dirty="0"/>
              <a:t>, </a:t>
            </a:r>
          </a:p>
          <a:p>
            <a:r>
              <a:rPr lang="cs-CZ" sz="2800" dirty="0"/>
              <a:t>sebevědomí, 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vnitřní integrita osoby</a:t>
            </a:r>
            <a:r>
              <a:rPr lang="cs-CZ" sz="2800" dirty="0"/>
              <a:t>, </a:t>
            </a:r>
          </a:p>
          <a:p>
            <a:r>
              <a:rPr lang="cs-CZ" sz="2800" dirty="0" err="1"/>
              <a:t>coping</a:t>
            </a:r>
            <a:r>
              <a:rPr lang="cs-CZ" sz="2800" dirty="0"/>
              <a:t> a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nízká vulnerabilita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i="1" dirty="0"/>
              <a:t>(Křivohlavý, 2001; Ivanová, 2013).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DE2CF-06D3-4F22-A1DA-1FD6C1B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286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Literatura a prameny - determinanty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02C1CA-09F6-43ED-9390-6B2FEC4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737362"/>
            <a:ext cx="8802625" cy="4499951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E48312"/>
              </a:buClr>
            </a:pPr>
            <a:r>
              <a:rPr lang="cs-CZ" dirty="0">
                <a:solidFill>
                  <a:schemeClr val="tx1"/>
                </a:solidFill>
              </a:rPr>
              <a:t>DRBAL, C. (2001). </a:t>
            </a:r>
            <a:r>
              <a:rPr lang="cs-CZ" i="1" dirty="0">
                <a:solidFill>
                  <a:schemeClr val="tx1"/>
                </a:solidFill>
              </a:rPr>
              <a:t>Politika pro zdrav</a:t>
            </a:r>
            <a:r>
              <a:rPr lang="cs-CZ" dirty="0">
                <a:solidFill>
                  <a:schemeClr val="tx1"/>
                </a:solidFill>
              </a:rPr>
              <a:t>í. Praha: Škola veřejného zdravotnictví IPVZ. </a:t>
            </a:r>
          </a:p>
          <a:p>
            <a:pPr lvl="0">
              <a:buClr>
                <a:srgbClr val="E48312"/>
              </a:buClr>
            </a:pPr>
            <a:r>
              <a:rPr lang="cs-CZ" dirty="0">
                <a:solidFill>
                  <a:schemeClr val="tx1"/>
                </a:solidFill>
              </a:rPr>
              <a:t>DRBAL, C. (2001). </a:t>
            </a:r>
            <a:r>
              <a:rPr lang="cs-CZ" i="1" dirty="0">
                <a:solidFill>
                  <a:schemeClr val="tx1"/>
                </a:solidFill>
              </a:rPr>
              <a:t>Nová zdravotní politika</a:t>
            </a:r>
            <a:r>
              <a:rPr lang="cs-CZ" dirty="0">
                <a:solidFill>
                  <a:schemeClr val="tx1"/>
                </a:solidFill>
              </a:rPr>
              <a:t>. Praha: Škola veřejného zdravotnictví IPVZ. </a:t>
            </a:r>
          </a:p>
          <a:p>
            <a:r>
              <a:rPr lang="cs-CZ" dirty="0">
                <a:solidFill>
                  <a:schemeClr val="tx1"/>
                </a:solidFill>
                <a:highlight>
                  <a:srgbClr val="FFFFFF"/>
                </a:highlight>
              </a:rPr>
              <a:t>KAŇOVÁ, P. (2002) </a:t>
            </a:r>
            <a:r>
              <a:rPr lang="cs-CZ" i="1" dirty="0">
                <a:solidFill>
                  <a:schemeClr val="tx1"/>
                </a:solidFill>
                <a:highlight>
                  <a:srgbClr val="FFFFFF"/>
                </a:highlight>
              </a:rPr>
              <a:t>Sociální determinanty zdraví a sociální nerovnosti ve zdraví</a:t>
            </a:r>
            <a:r>
              <a:rPr lang="cs-CZ" dirty="0">
                <a:solidFill>
                  <a:schemeClr val="tx1"/>
                </a:solidFill>
                <a:highlight>
                  <a:srgbClr val="FFFFFF"/>
                </a:highlight>
              </a:rPr>
              <a:t>. Diplomová práce. Brno: Fakulta sociálních studií. </a:t>
            </a:r>
          </a:p>
          <a:p>
            <a:pPr lvl="0"/>
            <a:r>
              <a:rPr lang="cs-CZ" dirty="0">
                <a:solidFill>
                  <a:schemeClr val="tx1"/>
                </a:solidFill>
              </a:rPr>
              <a:t>LALONDE, M. (1978). </a:t>
            </a:r>
            <a:r>
              <a:rPr lang="cs-CZ" i="1" dirty="0">
                <a:solidFill>
                  <a:schemeClr val="tx1"/>
                </a:solidFill>
              </a:rPr>
              <a:t>A New </a:t>
            </a:r>
            <a:r>
              <a:rPr lang="cs-CZ" i="1" dirty="0" err="1">
                <a:solidFill>
                  <a:schemeClr val="tx1"/>
                </a:solidFill>
              </a:rPr>
              <a:t>Perspective</a:t>
            </a:r>
            <a:r>
              <a:rPr lang="cs-CZ" i="1" dirty="0">
                <a:solidFill>
                  <a:schemeClr val="tx1"/>
                </a:solidFill>
              </a:rPr>
              <a:t> on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Health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Canadians</a:t>
            </a:r>
            <a:r>
              <a:rPr lang="cs-CZ" dirty="0">
                <a:solidFill>
                  <a:schemeClr val="tx1"/>
                </a:solidFill>
              </a:rPr>
              <a:t>. A </a:t>
            </a:r>
            <a:r>
              <a:rPr lang="cs-CZ" dirty="0" err="1">
                <a:solidFill>
                  <a:schemeClr val="tx1"/>
                </a:solidFill>
              </a:rPr>
              <a:t>working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document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Ottava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Minister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Supply and </a:t>
            </a:r>
            <a:r>
              <a:rPr lang="cs-CZ" dirty="0" err="1">
                <a:solidFill>
                  <a:schemeClr val="tx1"/>
                </a:solidFill>
              </a:rPr>
              <a:t>Services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Canada</a:t>
            </a:r>
            <a:r>
              <a:rPr lang="cs-CZ" dirty="0">
                <a:solidFill>
                  <a:schemeClr val="tx1"/>
                </a:solidFill>
              </a:rPr>
              <a:t>. ISBN 0-662-50019-9</a:t>
            </a:r>
          </a:p>
          <a:p>
            <a:r>
              <a:rPr lang="cs-CZ" dirty="0" err="1">
                <a:solidFill>
                  <a:schemeClr val="tx1"/>
                </a:solidFill>
              </a:rPr>
              <a:t>McKEOWN</a:t>
            </a:r>
            <a:r>
              <a:rPr lang="cs-CZ" dirty="0">
                <a:solidFill>
                  <a:schemeClr val="tx1"/>
                </a:solidFill>
              </a:rPr>
              <a:t>, T. (1976).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Modern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Rise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Population</a:t>
            </a:r>
            <a:r>
              <a:rPr lang="cs-CZ" i="1" dirty="0">
                <a:solidFill>
                  <a:schemeClr val="tx1"/>
                </a:solidFill>
                <a:highlight>
                  <a:srgbClr val="FFFFFF"/>
                </a:highlight>
              </a:rPr>
              <a:t>.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Academic Press</a:t>
            </a:r>
            <a:r>
              <a:rPr lang="cs-CZ" dirty="0">
                <a:solidFill>
                  <a:schemeClr val="tx1"/>
                </a:solidFill>
                <a:highlight>
                  <a:srgbClr val="FFFFFF"/>
                </a:highlight>
              </a:rPr>
              <a:t>. ISBN-10</a:t>
            </a:r>
            <a:r>
              <a:rPr lang="cs-CZ" dirty="0">
                <a:solidFill>
                  <a:schemeClr val="tx1"/>
                </a:solidFill>
              </a:rPr>
              <a:t>: 0124855504. ISBN-13: 978-0124855502. </a:t>
            </a:r>
          </a:p>
          <a:p>
            <a:r>
              <a:rPr lang="cs-CZ" dirty="0">
                <a:solidFill>
                  <a:schemeClr val="tx1"/>
                </a:solidFill>
              </a:rPr>
              <a:t>LINK, B.G., PHELAN, J.C. (1995). </a:t>
            </a:r>
            <a:r>
              <a:rPr lang="cs-CZ" dirty="0" err="1">
                <a:solidFill>
                  <a:schemeClr val="tx1"/>
                </a:solidFill>
              </a:rPr>
              <a:t>Social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Conditions</a:t>
            </a:r>
            <a:r>
              <a:rPr lang="cs-CZ" dirty="0">
                <a:solidFill>
                  <a:schemeClr val="tx1"/>
                </a:solidFill>
              </a:rPr>
              <a:t> as </a:t>
            </a:r>
            <a:r>
              <a:rPr lang="cs-CZ" dirty="0" err="1">
                <a:solidFill>
                  <a:schemeClr val="tx1"/>
                </a:solidFill>
              </a:rPr>
              <a:t>Fundamental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Causes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Disease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i="1" dirty="0" err="1">
                <a:solidFill>
                  <a:schemeClr val="tx1"/>
                </a:solidFill>
              </a:rPr>
              <a:t>Journal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Health</a:t>
            </a:r>
            <a:r>
              <a:rPr lang="cs-CZ" i="1" dirty="0">
                <a:solidFill>
                  <a:schemeClr val="tx1"/>
                </a:solidFill>
              </a:rPr>
              <a:t> and </a:t>
            </a:r>
            <a:r>
              <a:rPr lang="cs-CZ" i="1" dirty="0" err="1">
                <a:solidFill>
                  <a:schemeClr val="tx1"/>
                </a:solidFill>
              </a:rPr>
              <a:t>Social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Behavior</a:t>
            </a:r>
            <a:r>
              <a:rPr lang="cs-CZ" dirty="0">
                <a:solidFill>
                  <a:schemeClr val="tx1"/>
                </a:solidFill>
              </a:rPr>
              <a:t>, 35 (Extra </a:t>
            </a:r>
            <a:r>
              <a:rPr lang="cs-CZ" dirty="0" err="1">
                <a:solidFill>
                  <a:schemeClr val="tx1"/>
                </a:solidFill>
              </a:rPr>
              <a:t>Issue</a:t>
            </a:r>
            <a:r>
              <a:rPr lang="cs-CZ" dirty="0">
                <a:solidFill>
                  <a:schemeClr val="tx1"/>
                </a:solidFill>
              </a:rPr>
              <a:t>), pp. 80-94.</a:t>
            </a:r>
          </a:p>
          <a:p>
            <a:r>
              <a:rPr lang="cs-CZ" dirty="0">
                <a:solidFill>
                  <a:schemeClr val="tx1"/>
                </a:solidFill>
              </a:rPr>
              <a:t>ŠLACHTOVÁ, H. </a:t>
            </a:r>
            <a:r>
              <a:rPr lang="cs-CZ" i="1" dirty="0">
                <a:solidFill>
                  <a:schemeClr val="tx1"/>
                </a:solidFill>
              </a:rPr>
              <a:t>Sociální epidemiologie</a:t>
            </a:r>
            <a:r>
              <a:rPr lang="cs-CZ" dirty="0">
                <a:solidFill>
                  <a:schemeClr val="tx1"/>
                </a:solidFill>
              </a:rPr>
              <a:t>. 1. vyd. Ostrava: Zdravotně sociální fakulta Ostravská univerzity, 2005. 103 s. ISBN 80-7368-089-0.</a:t>
            </a:r>
          </a:p>
          <a:p>
            <a:r>
              <a:rPr lang="cs-CZ" dirty="0">
                <a:solidFill>
                  <a:schemeClr val="tx1"/>
                </a:solidFill>
              </a:rPr>
              <a:t>WILKINSON, R., and M. MARMOT (2003). </a:t>
            </a:r>
            <a:r>
              <a:rPr lang="cs-CZ" i="1" dirty="0" err="1">
                <a:solidFill>
                  <a:schemeClr val="tx1"/>
                </a:solidFill>
              </a:rPr>
              <a:t>Social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determinants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Health</a:t>
            </a:r>
            <a:r>
              <a:rPr lang="cs-CZ" i="1" dirty="0">
                <a:solidFill>
                  <a:schemeClr val="tx1"/>
                </a:solidFill>
              </a:rPr>
              <a:t>.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Solid </a:t>
            </a:r>
            <a:r>
              <a:rPr lang="cs-CZ" i="1" dirty="0" err="1">
                <a:solidFill>
                  <a:schemeClr val="tx1"/>
                </a:solidFill>
              </a:rPr>
              <a:t>facts</a:t>
            </a:r>
            <a:r>
              <a:rPr lang="cs-CZ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Copenhagen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Regional</a:t>
            </a:r>
            <a:r>
              <a:rPr lang="cs-CZ" dirty="0">
                <a:solidFill>
                  <a:schemeClr val="tx1"/>
                </a:solidFill>
              </a:rPr>
              <a:t> Office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</a:t>
            </a:r>
            <a:r>
              <a:rPr lang="cs-CZ" dirty="0">
                <a:solidFill>
                  <a:schemeClr val="tx1"/>
                </a:solidFill>
              </a:rPr>
              <a:t>. ISBN 92 890 1371 0. </a:t>
            </a:r>
          </a:p>
          <a:p>
            <a:r>
              <a:rPr lang="cs-CZ" dirty="0">
                <a:solidFill>
                  <a:schemeClr val="tx1"/>
                </a:solidFill>
              </a:rPr>
              <a:t>ŽÁČEK,  A. (2000) Determinanty zdraví a zdravotní politika. Část 3. Od intervence ke kvalitě života. </a:t>
            </a:r>
            <a:r>
              <a:rPr lang="cs-CZ" i="1" dirty="0">
                <a:solidFill>
                  <a:schemeClr val="tx1"/>
                </a:solidFill>
              </a:rPr>
              <a:t>Časopis lékařů českých,</a:t>
            </a:r>
            <a:r>
              <a:rPr lang="cs-CZ" dirty="0">
                <a:solidFill>
                  <a:schemeClr val="tx1"/>
                </a:solidFill>
              </a:rPr>
              <a:t> Vol. 139, č. 6, s. 163 – 165.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16AA26-5890-438D-885F-A775C3BC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BD02-CA51-4C80-BA4E-6FCD7CC26899}" type="datetime1">
              <a:rPr lang="cs-CZ" smtClean="0"/>
              <a:t>05.03.2026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6D694-29A2-485D-A662-8C45EBF9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Přístupy a teorie_determinanty zdraví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6ADAD6-29FC-4FA1-BF53-A051D96A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8C41-EB4D-4339-A498-0E328C02F6B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51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4662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Systémy péče o zdraví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0454" y="1198094"/>
            <a:ext cx="10173507" cy="486535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 systém péče o zdraví představuje v moderní společnosti komplexní sociální subsystém, v rámci kterého jsou poskytovány zdravotní služby, zajišťována ochrana zdraví občanů a prevence vzniku nemocí. </a:t>
            </a:r>
          </a:p>
          <a:p>
            <a:pPr marL="0" indent="0" algn="ctr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Systémy péče o zdraví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širším konceptem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 </a:t>
            </a:r>
            <a:r>
              <a:rPr lang="cs-CZ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zdravotnické péče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jsou zajišťovány i jinými službami, než jen službami zdravotnickými. </a:t>
            </a:r>
          </a:p>
          <a:p>
            <a:pPr marL="0" indent="0" algn="ctr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stěžejním tématům zdravotnického systému patří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a efektivní využívání technologií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diagnostice, léčbě a prevenci nemocí i k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zamezení plýtvání a zatěžování pacientů nadbytečnými diagnostickými výkony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neadekvátní léčbou a nadměrným užíváním léků.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06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0918" y="399682"/>
            <a:ext cx="8462682" cy="74295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Negativní</a:t>
            </a:r>
            <a:r>
              <a:rPr lang="cs-CZ" dirty="0"/>
              <a:t> měření zdravotní stavu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1" y="1142632"/>
            <a:ext cx="10332720" cy="5310754"/>
          </a:xfrm>
        </p:spPr>
        <p:txBody>
          <a:bodyPr>
            <a:noAutofit/>
          </a:bodyPr>
          <a:lstStyle/>
          <a:p>
            <a:r>
              <a:rPr lang="cs-CZ" sz="2400" b="1" dirty="0"/>
              <a:t>Stěžejní metodou měření zdravotního stavu populace je komparace negativních indikátorů zdraví: celkové mortality a morbidity. </a:t>
            </a:r>
          </a:p>
          <a:p>
            <a:r>
              <a:rPr lang="cs-CZ" sz="2400" dirty="0"/>
              <a:t>Světově užívaným indikátorem ke srovnání zdravotních stavů populací mezi státy i uvnitř jednotlivých států je </a:t>
            </a:r>
            <a:r>
              <a:rPr lang="cs-CZ" sz="2400" b="1" dirty="0">
                <a:solidFill>
                  <a:srgbClr val="C00000"/>
                </a:solidFill>
              </a:rPr>
              <a:t>střední délka života. </a:t>
            </a:r>
          </a:p>
          <a:p>
            <a:r>
              <a:rPr lang="cs-CZ" sz="2400" dirty="0"/>
              <a:t>Dalším kritériem dělení jsou příčiny smrti, </a:t>
            </a:r>
            <a:r>
              <a:rPr lang="cs-CZ" sz="2400" b="1" dirty="0">
                <a:solidFill>
                  <a:srgbClr val="002060"/>
                </a:solidFill>
              </a:rPr>
              <a:t>incidence a prevalence nemocí</a:t>
            </a:r>
            <a:r>
              <a:rPr lang="cs-CZ" sz="2400" b="1" dirty="0"/>
              <a:t>, </a:t>
            </a:r>
            <a:r>
              <a:rPr lang="cs-CZ" sz="2400" dirty="0"/>
              <a:t>včetně sociodemografických variací těchto údajů </a:t>
            </a:r>
            <a:r>
              <a:rPr lang="cs-CZ" sz="2400" i="1" dirty="0"/>
              <a:t>(Weiss, </a:t>
            </a:r>
            <a:r>
              <a:rPr lang="cs-CZ" sz="2400" i="1" dirty="0" err="1"/>
              <a:t>Lonnquist</a:t>
            </a:r>
            <a:r>
              <a:rPr lang="cs-CZ" sz="2400" i="1" dirty="0"/>
              <a:t>, 2012)</a:t>
            </a:r>
            <a:r>
              <a:rPr lang="cs-CZ" sz="2400" dirty="0"/>
              <a:t>, mezi které patří údaje o základní struktuře zkoumaných populací, věku a pohlaví. </a:t>
            </a:r>
          </a:p>
          <a:p>
            <a:r>
              <a:rPr lang="cs-CZ" sz="2400" dirty="0"/>
              <a:t>V posledních letech je poukazováno na nutnost rozdílného přístupu k </a:t>
            </a:r>
            <a:r>
              <a:rPr lang="cs-CZ" sz="2400" b="1" dirty="0">
                <a:solidFill>
                  <a:srgbClr val="00B050"/>
                </a:solidFill>
              </a:rPr>
              <a:t>mužům a ženám </a:t>
            </a:r>
            <a:r>
              <a:rPr lang="cs-CZ" sz="2400" dirty="0"/>
              <a:t>v oblastech, které jsou pro ně specifické. </a:t>
            </a:r>
          </a:p>
          <a:p>
            <a:r>
              <a:rPr lang="cs-CZ" sz="2400" dirty="0"/>
              <a:t>Je potřebné mít </a:t>
            </a:r>
            <a:r>
              <a:rPr lang="cs-CZ" sz="2400" b="1" dirty="0" err="1"/>
              <a:t>genderově</a:t>
            </a:r>
            <a:r>
              <a:rPr lang="cs-CZ" sz="2400" b="1" dirty="0"/>
              <a:t> segregovaná </a:t>
            </a:r>
            <a:r>
              <a:rPr lang="cs-CZ" sz="2400" dirty="0"/>
              <a:t>sociodemografická i sociálně ekonomická data </a:t>
            </a:r>
            <a:r>
              <a:rPr lang="cs-CZ" sz="2400" i="1" dirty="0"/>
              <a:t>(</a:t>
            </a:r>
            <a:r>
              <a:rPr lang="cs-CZ" sz="2400" i="1" dirty="0" err="1"/>
              <a:t>Kuhlmann</a:t>
            </a:r>
            <a:r>
              <a:rPr lang="cs-CZ" sz="2400" i="1" dirty="0"/>
              <a:t>, </a:t>
            </a:r>
            <a:r>
              <a:rPr lang="cs-CZ" sz="2400" i="1" dirty="0" err="1"/>
              <a:t>Annandale</a:t>
            </a:r>
            <a:r>
              <a:rPr lang="cs-CZ" sz="2400" i="1" dirty="0"/>
              <a:t>, 2010).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26E0-0815-4937-82B0-58EFE6D83DE0}" type="slidenum">
              <a:rPr lang="cs-CZ" altLang="cs-CZ" smtClean="0"/>
              <a:pPr/>
              <a:t>40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4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811" y="488577"/>
            <a:ext cx="8749553" cy="72697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pozitivní</a:t>
            </a:r>
            <a:r>
              <a:rPr lang="cs-CZ" dirty="0"/>
              <a:t> měření zdravotní stavu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0" y="1412775"/>
            <a:ext cx="10579608" cy="5040275"/>
          </a:xfrm>
        </p:spPr>
        <p:txBody>
          <a:bodyPr>
            <a:normAutofit/>
          </a:bodyPr>
          <a:lstStyle/>
          <a:p>
            <a:r>
              <a:rPr lang="cs-CZ" sz="2400" dirty="0"/>
              <a:t>Mezi možnosti pozitivního měření zdraví patří </a:t>
            </a:r>
            <a:r>
              <a:rPr lang="cs-CZ" sz="2400" b="1" dirty="0">
                <a:solidFill>
                  <a:srgbClr val="00B050"/>
                </a:solidFill>
              </a:rPr>
              <a:t>roky života bez nemoci, soběstačnost po 80. roce života, kvalita života </a:t>
            </a:r>
            <a:r>
              <a:rPr lang="cs-CZ" sz="2400" dirty="0"/>
              <a:t>apod., </a:t>
            </a:r>
          </a:p>
          <a:p>
            <a:r>
              <a:rPr lang="cs-CZ" sz="2800" dirty="0"/>
              <a:t>Výsledky těchto měření však patří spíše mezi </a:t>
            </a:r>
            <a:r>
              <a:rPr lang="cs-CZ" sz="2800" b="1" dirty="0"/>
              <a:t>kvalitativní údaje</a:t>
            </a:r>
            <a:r>
              <a:rPr lang="cs-CZ" sz="2800" dirty="0"/>
              <a:t>. Jsou sbírány a analyzovány údaje s cílem potvrdit či vyvrátit existenci </a:t>
            </a:r>
            <a:r>
              <a:rPr lang="cs-CZ" sz="2800" b="1" dirty="0"/>
              <a:t>nerovností ve zdraví</a:t>
            </a:r>
            <a:r>
              <a:rPr lang="cs-CZ" sz="2800" dirty="0"/>
              <a:t>. </a:t>
            </a:r>
          </a:p>
          <a:p>
            <a:pPr marL="0" indent="0">
              <a:buNone/>
            </a:pPr>
            <a:r>
              <a:rPr lang="cs-CZ" sz="2400" dirty="0"/>
              <a:t>Výzkum se soustřeďuje na : </a:t>
            </a:r>
          </a:p>
          <a:p>
            <a:r>
              <a:rPr lang="cs-CZ" sz="2800" dirty="0"/>
              <a:t>1. odhalení mechanismů, které převádějí působení </a:t>
            </a:r>
            <a:r>
              <a:rPr lang="cs-CZ" sz="2800" b="1" dirty="0">
                <a:solidFill>
                  <a:srgbClr val="002060"/>
                </a:solidFill>
              </a:rPr>
              <a:t>sociálních 	faktorů </a:t>
            </a:r>
            <a:r>
              <a:rPr lang="cs-CZ" sz="2800" dirty="0"/>
              <a:t>do psychického a fyzického zdraví; </a:t>
            </a:r>
          </a:p>
          <a:p>
            <a:r>
              <a:rPr lang="cs-CZ" sz="2800" dirty="0"/>
              <a:t>2. hledání základních, </a:t>
            </a:r>
            <a:r>
              <a:rPr lang="cs-CZ" sz="2800" b="1" dirty="0">
                <a:solidFill>
                  <a:srgbClr val="C00000"/>
                </a:solidFill>
              </a:rPr>
              <a:t>strukturálních determinant zdraví</a:t>
            </a:r>
            <a:r>
              <a:rPr lang="cs-CZ" sz="2800" dirty="0"/>
              <a:t>, 	které určují komu a v jaké míře budou dostupné zdroje 	důležité pro zdraví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The</a:t>
            </a:r>
            <a:r>
              <a:rPr lang="cs-CZ" sz="2400" i="1" dirty="0"/>
              <a:t> Black Report, 1980).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26E0-0815-4937-82B0-58EFE6D83DE0}" type="slidenum">
              <a:rPr lang="cs-CZ" altLang="cs-CZ" smtClean="0"/>
              <a:pPr/>
              <a:t>41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74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Měření zdraví</a:t>
            </a:r>
            <a:endParaRPr lang="en-US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C00000"/>
                </a:solidFill>
              </a:rPr>
              <a:t>Střední délka života </a:t>
            </a:r>
            <a:r>
              <a:rPr lang="cs-CZ" sz="4400" dirty="0"/>
              <a:t>– měření společnosti</a:t>
            </a:r>
          </a:p>
          <a:p>
            <a:r>
              <a:rPr lang="cs-CZ" sz="4400" b="1" dirty="0">
                <a:solidFill>
                  <a:srgbClr val="0070C0"/>
                </a:solidFill>
              </a:rPr>
              <a:t>Kojenecká úmrtnost </a:t>
            </a:r>
            <a:r>
              <a:rPr lang="cs-CZ" sz="4400" dirty="0"/>
              <a:t>– měření zdravotnictví</a:t>
            </a:r>
          </a:p>
          <a:p>
            <a:r>
              <a:rPr lang="cs-CZ" sz="4400" b="1" dirty="0">
                <a:solidFill>
                  <a:srgbClr val="00B050"/>
                </a:solidFill>
              </a:rPr>
              <a:t>Specifická úmrtnost </a:t>
            </a:r>
            <a:r>
              <a:rPr lang="cs-CZ" sz="4400" dirty="0"/>
              <a:t>– měření preventivních opatření</a:t>
            </a:r>
            <a:endParaRPr lang="en-US" sz="44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2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91768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Střední délka života - SDŽ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0" y="1676399"/>
            <a:ext cx="10396728" cy="4763589"/>
          </a:xfrm>
          <a:ln w="76200" cmpd="tri">
            <a:solidFill>
              <a:srgbClr val="C00000"/>
            </a:solidFill>
            <a:prstDash val="solid"/>
          </a:ln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Hypotetický ukazatel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vypočítává se z úmrtnostních tabulek, udává se k různému věku, nejčastěji k roku nula</a:t>
            </a:r>
          </a:p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Definice: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let, který zbývá do smrti osobě x leté, pokud se nezmění řád vymírání z doby jejího výpočtu – </a:t>
            </a:r>
            <a:r>
              <a:rPr lang="cs-CZ" sz="2800" b="1" dirty="0">
                <a:solidFill>
                  <a:srgbClr val="0070C0"/>
                </a:solidFill>
              </a:rPr>
              <a:t>naděje dožití.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Vliv determinanty zdraví na SDŽ se s věkem zvyšuje 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rozdílná podle pohlaví</a:t>
            </a:r>
          </a:p>
          <a:p>
            <a:r>
              <a:rPr lang="cs-CZ" sz="2800" dirty="0"/>
              <a:t>V ČR v roce 2018 se SDŽ u žen se prodloužila na </a:t>
            </a:r>
            <a:r>
              <a:rPr lang="cs-CZ" sz="2800" b="1" dirty="0"/>
              <a:t>81,9 roku </a:t>
            </a:r>
            <a:r>
              <a:rPr lang="cs-CZ" sz="2800" dirty="0"/>
              <a:t>a u mužů na </a:t>
            </a:r>
            <a:r>
              <a:rPr lang="cs-CZ" sz="2800" b="1" dirty="0"/>
              <a:t>76,1</a:t>
            </a:r>
            <a:r>
              <a:rPr lang="cs-CZ" sz="2800" dirty="0"/>
              <a:t> roku. </a:t>
            </a:r>
            <a:r>
              <a:rPr lang="cs-CZ" sz="2800" b="1" dirty="0"/>
              <a:t>Za </a:t>
            </a:r>
            <a:r>
              <a:rPr lang="cs-CZ" sz="2800" b="1" dirty="0">
                <a:highlight>
                  <a:srgbClr val="FFFF00"/>
                </a:highlight>
              </a:rPr>
              <a:t>posledních 10 let se tak SDŽ zvýšila cca o dva roky. Zdroj: </a:t>
            </a:r>
            <a:r>
              <a:rPr lang="cs-CZ" sz="2800" b="1" dirty="0">
                <a:highlight>
                  <a:srgbClr val="FFFF00"/>
                </a:highlight>
                <a:hlinkClick r:id="rId2"/>
              </a:rPr>
              <a:t>www.uzis.cz</a:t>
            </a:r>
            <a:endParaRPr lang="cs-CZ" sz="2800" b="1" dirty="0">
              <a:highlight>
                <a:srgbClr val="FFFF00"/>
              </a:highlight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34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D19D8-4445-4ABB-894C-C53F9042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44" y="818727"/>
            <a:ext cx="5340712" cy="5220546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E42166F-4074-4F52-8661-45C3A3DF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792" y="6272784"/>
            <a:ext cx="155068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7E10A43-1573-41B8-987C-1F78C3A4AD3F}" type="datetime1">
              <a:rPr lang="cs-CZ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05.03.2026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FA26EB-6A53-4450-88C7-C88AFD5C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76" y="6272784"/>
            <a:ext cx="6327648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Obor "Psychologie pro praxi" Modul Organizace a řízení zdravotní péče- Prezentace_1_zdravotní politika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47954B-EA98-40E4-841C-A6140891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8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ADF5C-AE6C-45A2-ABD0-0555C45F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</a:t>
            </a:r>
            <a:r>
              <a:rPr lang="cs-CZ"/>
              <a:t>byl v roce 2021 druhou </a:t>
            </a:r>
            <a:r>
              <a:rPr lang="cs-CZ" dirty="0"/>
              <a:t>nejčastější příčinou smrti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75C3F-EB22-42B9-A364-4A6423AE3C0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3200" dirty="0"/>
              <a:t>V roce 2020 zemřelo 129 289 obyvatel Česka, uvedl Český statistický úřad na společné online tiskové konferenci s Ústavem zdravotnických informací a statistiky ve středu 30. června 2021. 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Ve srovnání s rokem 2019 byl počet zemřelých vyšší o bezmála 17 tisíc, což představovalo 15% meziroční nárůst, který nepochybně souvisí s epidemií COVID-19.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E56D49-DF4D-4C2D-AA75-0D22C84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E2C4A-2724-4AB7-940F-75A65679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3AE616-DBE3-4DAB-A1C5-C653941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59CD4-E5D6-4CAB-A4AA-08D7C822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SDŽ v regionálním pohledu (ÚZIS, 2018)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99B5CD-7226-4B1D-9430-9DE766A9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Narrow"/>
              </a:rPr>
              <a:t>Co se týká regionálních rozdílů v úmrtnosti, </a:t>
            </a:r>
            <a:r>
              <a:rPr lang="cs-CZ" b="1" dirty="0">
                <a:highlight>
                  <a:srgbClr val="00FFFF"/>
                </a:highlight>
                <a:latin typeface="ArialNarrow"/>
              </a:rPr>
              <a:t>nejpříznivější situace je dlouhodobě, u mužů i žen, v Hl. m. Praze.</a:t>
            </a:r>
            <a:r>
              <a:rPr lang="cs-CZ" b="1" dirty="0">
                <a:latin typeface="ArialNarrow"/>
              </a:rPr>
              <a:t> </a:t>
            </a:r>
            <a:r>
              <a:rPr lang="cs-CZ" dirty="0">
                <a:latin typeface="ArialNarrow"/>
              </a:rPr>
              <a:t>Střední délka života při narození zde dosahuje nejvyšších hodnot, v období 2017–2018 to bylo </a:t>
            </a:r>
            <a:r>
              <a:rPr lang="pl-PL" dirty="0">
                <a:latin typeface="ArialNarrow"/>
              </a:rPr>
              <a:t>u mužů 78,3 roku a u žen 83,0 let. Oproti celorepublikové hodnotě je to u mužů o 2,2 roku více, u žen o 1,1 </a:t>
            </a:r>
            <a:r>
              <a:rPr lang="cs-CZ" dirty="0">
                <a:latin typeface="ArialNarrow"/>
              </a:rPr>
              <a:t>roku více. </a:t>
            </a:r>
          </a:p>
          <a:p>
            <a:r>
              <a:rPr lang="cs-CZ" dirty="0">
                <a:latin typeface="ArialNarrow"/>
              </a:rPr>
              <a:t>Nejhorší úmrtnostní poměry jsou dlouhodobě v </a:t>
            </a:r>
            <a:r>
              <a:rPr lang="cs-CZ" b="1" dirty="0">
                <a:highlight>
                  <a:srgbClr val="FFFF00"/>
                </a:highlight>
                <a:latin typeface="ArialNarrow"/>
              </a:rPr>
              <a:t>krajích Ústeckém, Karlovarském a Moravskoslezském. </a:t>
            </a:r>
            <a:r>
              <a:rPr lang="cs-CZ" dirty="0">
                <a:latin typeface="ArialNarrow"/>
              </a:rPr>
              <a:t>Pro období 2017–2019 byla nejnižší střední délka života při narození u mužů v Ústeckém kraji, a to sice 74,2 let, u žen pak v Karlovarském kraji, a to 79,9 roku. </a:t>
            </a:r>
          </a:p>
          <a:p>
            <a:r>
              <a:rPr lang="cs-CZ" dirty="0">
                <a:latin typeface="ArialNarrow"/>
              </a:rPr>
              <a:t>V porovnání s roky 2016–2017 se </a:t>
            </a:r>
            <a:r>
              <a:rPr lang="cs-CZ" b="1" dirty="0">
                <a:latin typeface="ArialNarrow"/>
              </a:rPr>
              <a:t>střední délka života při narození u mužů zvýšila v kraji Ústeckém, Plzeňském, Zlínském, Moravskoslezském a v Hlavním městě Praha.</a:t>
            </a:r>
          </a:p>
          <a:p>
            <a:r>
              <a:rPr lang="cs-CZ" dirty="0">
                <a:latin typeface="ArialNarrow"/>
              </a:rPr>
              <a:t>U žen došlo k </a:t>
            </a:r>
            <a:r>
              <a:rPr lang="cs-CZ" b="1" dirty="0">
                <a:highlight>
                  <a:srgbClr val="FF00FF"/>
                </a:highlight>
                <a:latin typeface="ArialNarrow"/>
              </a:rPr>
              <a:t>výraznému poklesu v kraji Karlovarském.</a:t>
            </a:r>
            <a:endParaRPr lang="cs-CZ" b="1" dirty="0">
              <a:highlight>
                <a:srgbClr val="FF00FF"/>
              </a:highlight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C5128-83E3-4CE3-8CF8-42F4ECF8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F7A400-094E-4C08-93DD-0993E7D3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BAB9A3-C8C1-48EF-B34F-BEA2F678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73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délka života ČR 2018</a:t>
            </a:r>
            <a:endParaRPr lang="en-US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04ED974-384F-405F-84DA-F454418BE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96" y="1895193"/>
            <a:ext cx="9727095" cy="46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19CF9-B533-41CC-A7DE-C24B2162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SDŽ Ve světě a v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726E6F-C523-4FEF-8A2C-2DC96CBF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https://cs.wikipedia.org/wiki/St%C5%99edn%C3%AD_d%C3%A9lka_%C5%BEivota#/media/Soubor:Esperanza_de_vida.PNG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zdrroccz2021.pdf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https://csu.gov.cz/zemreli-nadeje-doziti-priciny-smrti?pocet=10&amp;start=0&amp;podskupiny=134&amp;razeni=-datumVydani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31533B-F583-48C2-AC68-A66FA907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8B03F-AFF3-419A-8DCD-38A168CD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D270E4-B3B6-4591-AF20-BE22FCB9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52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cs-CZ" dirty="0"/>
              <a:t>Kojenecká úmrtnost - </a:t>
            </a:r>
            <a:r>
              <a:rPr lang="cs-CZ" dirty="0" err="1"/>
              <a:t>kú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67989"/>
            <a:ext cx="10058400" cy="4304211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3600" dirty="0"/>
              <a:t>Znamená </a:t>
            </a:r>
            <a:r>
              <a:rPr lang="cs-CZ" sz="3600" b="1" dirty="0"/>
              <a:t>počet dětí zemřelých do jednoho roku života za určité období</a:t>
            </a:r>
            <a:r>
              <a:rPr lang="cs-CZ" sz="3600" dirty="0"/>
              <a:t> (nejčastěji rok). </a:t>
            </a:r>
          </a:p>
          <a:p>
            <a:r>
              <a:rPr lang="cs-CZ" sz="3600" dirty="0"/>
              <a:t>V průměru v ČR na </a:t>
            </a:r>
            <a:r>
              <a:rPr lang="cs-CZ" sz="3600" b="1" dirty="0"/>
              <a:t>100 narozených dívek </a:t>
            </a:r>
            <a:r>
              <a:rPr lang="cs-CZ" sz="3600" dirty="0"/>
              <a:t>připadá cca </a:t>
            </a:r>
            <a:r>
              <a:rPr lang="cs-CZ" sz="3600" b="1" dirty="0"/>
              <a:t>105 narozených chlapců</a:t>
            </a:r>
            <a:r>
              <a:rPr lang="en-US" sz="3600" dirty="0"/>
              <a:t>.</a:t>
            </a:r>
            <a:endParaRPr lang="cs-CZ" sz="3600" dirty="0"/>
          </a:p>
          <a:p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KÚ je spojena s řadou faktorů, zásadní je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zdraví matek, kvalita a přístup k lékařské péči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cs-CZ" sz="3600" dirty="0"/>
          </a:p>
          <a:p>
            <a:endParaRPr lang="en-US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Zdravotnické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3B32-3AA3-4822-A408-9777714DC3D3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Zdravotnictví jako společenský systém 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endParaRPr lang="cs-CZ" altLang="cs-CZ"/>
          </a:p>
        </p:txBody>
      </p:sp>
      <p:pic>
        <p:nvPicPr>
          <p:cNvPr id="35844" name="Picture 4" descr="C:\Dokumenty\Obrázky\OBRAZKY\stranka_otocena_SL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20876"/>
            <a:ext cx="8345488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63F439B-5A0E-4B2D-AEE0-BEFACCA0A6F4}"/>
              </a:ext>
            </a:extLst>
          </p:cNvPr>
          <p:cNvSpPr txBox="1"/>
          <p:nvPr/>
        </p:nvSpPr>
        <p:spPr>
          <a:xfrm>
            <a:off x="8852901" y="4837497"/>
            <a:ext cx="3098307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Kam podle Vás patří náplň práce psychologa ve zdravotnictví?</a:t>
            </a:r>
          </a:p>
        </p:txBody>
      </p:sp>
    </p:spTree>
    <p:extLst>
      <p:ext uri="{BB962C8B-B14F-4D97-AF65-F5344CB8AC3E}">
        <p14:creationId xmlns:p14="http://schemas.microsoft.com/office/powerpoint/2010/main" val="1757179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00733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Index Kojenecké úmrtnosti (IKÚ)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595718"/>
            <a:ext cx="10972800" cy="4576482"/>
          </a:xfrm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IKÚ = </a:t>
            </a:r>
            <a:r>
              <a:rPr lang="cs-CZ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kú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/1000 živě narozených dětí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(udává se v promile)</a:t>
            </a:r>
          </a:p>
          <a:p>
            <a:r>
              <a:rPr lang="pt-BR" sz="2800" dirty="0"/>
              <a:t>2019</a:t>
            </a:r>
            <a:r>
              <a:rPr lang="cs-CZ" sz="2800" dirty="0"/>
              <a:t> - </a:t>
            </a:r>
            <a:r>
              <a:rPr lang="pt-BR" sz="2800" dirty="0"/>
              <a:t>Kojenecká úmrtnost se meziročně nezměnila, zůstala na úrovni 2,6 ‰.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V roce 2024 = 2,3%.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ČR se dosaženou úrovní celkové kojenecké úmrtnosti řadí mezi země s nejlepšími výsledky na světě, 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Nižší IKÚ byla v roce 2016 jen ve Slovinsku (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1,8‰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Japonsku (2,1‰), Islandu (2,1‰), Švédsku (2,2‰) a Finsku (2,2 ‰). </a:t>
            </a:r>
          </a:p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Například ve stejném období (2016) v Německu činila 3,2‰, ve Francii 3,5‰, v UK 3,9‰, v USA 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5,89‰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 Rusku 7,4‰ a v Číně 9,8‰.</a:t>
            </a: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69848" y="6407966"/>
            <a:ext cx="6327648" cy="365125"/>
          </a:xfrm>
        </p:spPr>
        <p:txBody>
          <a:bodyPr/>
          <a:lstStyle/>
          <a:p>
            <a:r>
              <a:rPr lang="en-US" dirty="0" err="1"/>
              <a:t>Obor</a:t>
            </a:r>
            <a:r>
              <a:rPr lang="en-US" dirty="0"/>
              <a:t> "</a:t>
            </a:r>
            <a:r>
              <a:rPr lang="en-US" dirty="0" err="1"/>
              <a:t>Psychologie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"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- Prezentace_1_zdravotní </a:t>
            </a:r>
            <a:r>
              <a:rPr lang="en-US" dirty="0" err="1"/>
              <a:t>politika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46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26BA05-6418-416A-8C69-52628004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61" y="1159541"/>
            <a:ext cx="6674879" cy="4538918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8F7015-FD77-4540-832F-B25D3D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792" y="6272784"/>
            <a:ext cx="155068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7E10A43-1573-41B8-987C-1F78C3A4AD3F}" type="datetime1">
              <a:rPr lang="cs-CZ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05.03.2026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376C25-9A81-45F3-9D76-0104F45D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176" y="6272784"/>
            <a:ext cx="6327648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Obor "Psychologie pro praxi" Modul Organizace a řízení zdravotní péče- Prezentace_1_zdravotní politika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680F0-0D00-4F9C-A975-48B1AA1E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D368A3-F055-4376-B460-5D612D60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0A43-1573-41B8-987C-1F78C3A4AD3F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53ED57-4133-485F-AB0F-2E2553BD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3D5C95-7EB6-44D9-A21E-FB8D410F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78C344-70C8-4348-9743-55F16AF7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1171576"/>
            <a:ext cx="9972675" cy="45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0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prameny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33303"/>
            <a:ext cx="10058400" cy="4238897"/>
          </a:xfrm>
        </p:spPr>
        <p:txBody>
          <a:bodyPr/>
          <a:lstStyle/>
          <a:p>
            <a:pPr lvl="0"/>
            <a:r>
              <a:rPr lang="cs-CZ" dirty="0"/>
              <a:t>HOLČÍK, J. (2010). </a:t>
            </a:r>
            <a:r>
              <a:rPr lang="cs-CZ" i="1" dirty="0"/>
              <a:t>Systém péče o zdraví a zdravotní gramotnost</a:t>
            </a:r>
            <a:r>
              <a:rPr lang="cs-CZ" dirty="0"/>
              <a:t>. Brno: Masarykova univerzita. ISBN 978-80-210-5239-0.</a:t>
            </a:r>
          </a:p>
          <a:p>
            <a:pPr lvl="0"/>
            <a:r>
              <a:rPr lang="cs-CZ" dirty="0"/>
              <a:t>IVANOVÁ, K. a kol. (2018) </a:t>
            </a:r>
            <a:r>
              <a:rPr lang="cs-CZ" i="1" dirty="0"/>
              <a:t>Sociální lékařství</a:t>
            </a:r>
            <a:r>
              <a:rPr lang="cs-CZ" dirty="0"/>
              <a:t>. Olomouc: Vydavatelství UP. ISBN 978-80-244-5326-2.</a:t>
            </a:r>
          </a:p>
          <a:p>
            <a:pPr lvl="0"/>
            <a:r>
              <a:rPr lang="cs-CZ" dirty="0"/>
              <a:t>IVANOVÁ, K. (2014) </a:t>
            </a:r>
            <a:r>
              <a:rPr lang="cs-CZ" i="1" dirty="0"/>
              <a:t>Veřejné zdravotnictví pro doktorské studijní programy</a:t>
            </a:r>
            <a:r>
              <a:rPr lang="cs-CZ" dirty="0"/>
              <a:t>. Distanční text. </a:t>
            </a:r>
            <a:r>
              <a:rPr lang="cs-CZ" u="sng" dirty="0">
                <a:hlinkClick r:id="rId2"/>
              </a:rPr>
              <a:t>https://edis.upol.cz/fzv/elearning/eln_subjects-27072/ra-443593/mode-1/subj_eval_set-1/from_eval_alert_form-33/</a:t>
            </a:r>
            <a:endParaRPr lang="cs-CZ" dirty="0"/>
          </a:p>
          <a:p>
            <a:r>
              <a:rPr lang="cs-CZ" dirty="0"/>
              <a:t>IVANOVÁ, K., JURÍČKOVÁ, L., a I. GLADKIJ. (2013) </a:t>
            </a:r>
            <a:r>
              <a:rPr lang="cs-CZ" i="1" dirty="0"/>
              <a:t>Medicína a společnost</a:t>
            </a:r>
            <a:r>
              <a:rPr lang="cs-CZ" dirty="0"/>
              <a:t>. Olomouc: Univerzita Palackého, Lékařská fakulta. ISBN 978-80-244-3446-9. Dostupné z: </a:t>
            </a:r>
            <a:r>
              <a:rPr lang="cs-CZ" dirty="0">
                <a:hlinkClick r:id="rId3"/>
              </a:rPr>
              <a:t>http://www.usl.upol.cz/esf/isd</a:t>
            </a:r>
            <a:endParaRPr lang="cs-CZ" dirty="0"/>
          </a:p>
          <a:p>
            <a:r>
              <a:rPr lang="en-US" dirty="0">
                <a:solidFill>
                  <a:prstClr val="black"/>
                </a:solidFill>
              </a:rPr>
              <a:t>WILKINSON, R. MARMOT, M. </a:t>
            </a:r>
            <a:r>
              <a:rPr lang="en-US" i="1" dirty="0">
                <a:solidFill>
                  <a:prstClr val="black"/>
                </a:solidFill>
              </a:rPr>
              <a:t>Social determinants of Health. The Solid facts</a:t>
            </a:r>
            <a:r>
              <a:rPr lang="en-US" dirty="0">
                <a:solidFill>
                  <a:prstClr val="black"/>
                </a:solidFill>
              </a:rPr>
              <a:t>. 2nd ed. Copenhagen: Regional Office for Europe, 2003. 33 s. ISBN 92 890 1371 0.</a:t>
            </a:r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/>
          </a:p>
          <a:p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5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Zdravotnické systémy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96E1-881F-4DCA-8241-5A25CB44404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/>
              <a:t>Zdravotnický systém  se svými vstupy, činností a výstupy: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3012" name="Picture 4" descr="C:\Dokumenty\Obrázky\OBRAZKY\graf_SL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1"/>
            <a:ext cx="67818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1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ADE7-705B-4B44-82F9-82A14DFD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zdravotnické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912D6F-0E0A-463A-9192-3811250C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1965"/>
            <a:ext cx="10058400" cy="4411403"/>
          </a:xfrm>
        </p:spPr>
        <p:txBody>
          <a:bodyPr>
            <a:normAutofit/>
          </a:bodyPr>
          <a:lstStyle/>
          <a:p>
            <a:r>
              <a:rPr lang="cs-CZ" dirty="0"/>
              <a:t>Struktura systémů zdravotnické péče závisí na: typu společností preferované </a:t>
            </a:r>
            <a:r>
              <a:rPr lang="cs-CZ" dirty="0" err="1"/>
              <a:t>spravedlnosti.To</a:t>
            </a:r>
            <a:r>
              <a:rPr lang="cs-CZ" dirty="0"/>
              <a:t> se odráží ve způsobu financování zdravotnických systémů:</a:t>
            </a:r>
          </a:p>
          <a:p>
            <a:r>
              <a:rPr lang="cs-CZ" altLang="cs-CZ" b="1" dirty="0" err="1">
                <a:highlight>
                  <a:srgbClr val="FFFF00"/>
                </a:highlight>
              </a:rPr>
              <a:t>Semaškův</a:t>
            </a:r>
            <a:r>
              <a:rPr lang="cs-CZ" altLang="cs-CZ" b="1" dirty="0">
                <a:highlight>
                  <a:srgbClr val="FFFF00"/>
                </a:highlight>
              </a:rPr>
              <a:t> systém</a:t>
            </a:r>
            <a:r>
              <a:rPr lang="cs-CZ" altLang="cs-CZ" dirty="0">
                <a:highlight>
                  <a:srgbClr val="FFFF00"/>
                </a:highlight>
              </a:rPr>
              <a:t> (striktní </a:t>
            </a:r>
            <a:r>
              <a:rPr lang="cs-CZ" altLang="cs-CZ" dirty="0" err="1">
                <a:highlight>
                  <a:srgbClr val="FFFF00"/>
                </a:highlight>
              </a:rPr>
              <a:t>egalitarianismus</a:t>
            </a:r>
            <a:r>
              <a:rPr lang="cs-CZ" altLang="cs-CZ" dirty="0">
                <a:highlight>
                  <a:srgbClr val="FFFF00"/>
                </a:highlight>
              </a:rPr>
              <a:t>) – centralistický model – řízen a financován zcela státem…</a:t>
            </a:r>
          </a:p>
          <a:p>
            <a:r>
              <a:rPr lang="cs-CZ" altLang="cs-CZ" b="1" dirty="0" err="1">
                <a:highlight>
                  <a:srgbClr val="FFFF00"/>
                </a:highlight>
              </a:rPr>
              <a:t>Beveridgeův</a:t>
            </a:r>
            <a:r>
              <a:rPr lang="cs-CZ" altLang="cs-CZ" b="1" dirty="0">
                <a:highlight>
                  <a:srgbClr val="FFFF00"/>
                </a:highlight>
              </a:rPr>
              <a:t> systém </a:t>
            </a:r>
            <a:r>
              <a:rPr lang="cs-CZ" altLang="cs-CZ" dirty="0">
                <a:highlight>
                  <a:srgbClr val="FFFF00"/>
                </a:highlight>
              </a:rPr>
              <a:t>(</a:t>
            </a:r>
            <a:r>
              <a:rPr lang="cs-CZ" altLang="cs-CZ" dirty="0" err="1">
                <a:highlight>
                  <a:srgbClr val="FFFF00"/>
                </a:highlight>
              </a:rPr>
              <a:t>egalitarianismus</a:t>
            </a:r>
            <a:r>
              <a:rPr lang="cs-CZ" altLang="cs-CZ" dirty="0">
                <a:highlight>
                  <a:srgbClr val="FFFF00"/>
                </a:highlight>
              </a:rPr>
              <a:t>, ale možnost příplatků na určité služby) – </a:t>
            </a:r>
            <a:r>
              <a:rPr lang="cs-CZ" altLang="cs-CZ" b="1" dirty="0">
                <a:solidFill>
                  <a:srgbClr val="002060"/>
                </a:solidFill>
                <a:highlight>
                  <a:srgbClr val="FFFF00"/>
                </a:highlight>
              </a:rPr>
              <a:t>model národní zdravotní služby </a:t>
            </a:r>
            <a:r>
              <a:rPr lang="cs-CZ" altLang="cs-CZ" dirty="0">
                <a:highlight>
                  <a:srgbClr val="FFFF00"/>
                </a:highlight>
              </a:rPr>
              <a:t>– řízen regionálně, placen z daní, 20% přímé platby občanů, státní i soukromá zdravotnická zařízení… </a:t>
            </a:r>
          </a:p>
          <a:p>
            <a:r>
              <a:rPr lang="cs-CZ" altLang="cs-CZ" b="1" dirty="0" err="1">
                <a:highlight>
                  <a:srgbClr val="FFFF00"/>
                </a:highlight>
              </a:rPr>
              <a:t>Bismarckovský</a:t>
            </a:r>
            <a:r>
              <a:rPr lang="cs-CZ" altLang="cs-CZ" b="1" dirty="0">
                <a:highlight>
                  <a:srgbClr val="FFFF00"/>
                </a:highlight>
              </a:rPr>
              <a:t> systém</a:t>
            </a:r>
            <a:r>
              <a:rPr lang="cs-CZ" altLang="cs-CZ" dirty="0">
                <a:highlight>
                  <a:srgbClr val="FFFF00"/>
                </a:highlight>
              </a:rPr>
              <a:t> – (</a:t>
            </a:r>
            <a:r>
              <a:rPr lang="cs-CZ" altLang="cs-CZ" dirty="0" err="1">
                <a:highlight>
                  <a:srgbClr val="FFFF00"/>
                </a:highlight>
              </a:rPr>
              <a:t>egalitarianismus</a:t>
            </a:r>
            <a:r>
              <a:rPr lang="cs-CZ" altLang="cs-CZ" dirty="0">
                <a:highlight>
                  <a:srgbClr val="FFFF00"/>
                </a:highlight>
              </a:rPr>
              <a:t>, ale možnost příplatků na určité služby) </a:t>
            </a:r>
            <a:r>
              <a:rPr lang="cs-CZ" altLang="cs-CZ" b="1" dirty="0">
                <a:solidFill>
                  <a:srgbClr val="008000"/>
                </a:solidFill>
                <a:highlight>
                  <a:srgbClr val="FFFF00"/>
                </a:highlight>
              </a:rPr>
              <a:t>model povinného zdravotního pojištění – </a:t>
            </a:r>
            <a:r>
              <a:rPr lang="cs-CZ" altLang="cs-CZ" dirty="0">
                <a:highlight>
                  <a:srgbClr val="FFFF00"/>
                </a:highlight>
              </a:rPr>
              <a:t>řízen tripartitou (stát, pojišťovny, lékařské organizace), placen ze zdravotního pojištění… </a:t>
            </a:r>
          </a:p>
          <a:p>
            <a:r>
              <a:rPr lang="cs-CZ" altLang="cs-CZ" b="1" dirty="0"/>
              <a:t>Liberalistický systém (striktní libertarianismus)</a:t>
            </a:r>
            <a:r>
              <a:rPr lang="cs-CZ" altLang="cs-CZ" dirty="0"/>
              <a:t> – </a:t>
            </a:r>
            <a:r>
              <a:rPr lang="cs-CZ" altLang="cs-CZ" b="1" dirty="0">
                <a:solidFill>
                  <a:srgbClr val="C00000"/>
                </a:solidFill>
              </a:rPr>
              <a:t>model založený na tržním pojetí zdravotní péče – státní podpora občanům pouze přes programy </a:t>
            </a:r>
            <a:r>
              <a:rPr lang="cs-CZ" altLang="cs-CZ" b="1" dirty="0" err="1">
                <a:solidFill>
                  <a:srgbClr val="C00000"/>
                </a:solidFill>
              </a:rPr>
              <a:t>Medicare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b="1" dirty="0" err="1">
                <a:solidFill>
                  <a:srgbClr val="C00000"/>
                </a:solidFill>
              </a:rPr>
              <a:t>Medicaid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775D10-7FC8-4E44-8C44-5957E678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70A2-4E76-45EC-96A6-DF5689AF2990}" type="datetime1">
              <a:rPr lang="cs-CZ" smtClean="0"/>
              <a:t>05.03.2026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F5A7EB-31A7-4825-8E50-3C9B4BFF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Obor "Psychologie pro praxi" Modul Organizace a řízení zdravotní péče- Prezentace_1_zdravotní politika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AA2D3-52B9-4249-8F37-8C971A0A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9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Zdravotnictví financované z veřejného zdravotního pojištění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nazýváno jako: Sociální model, Bismarckův model, Model veřejného zdravotního pojištění</a:t>
            </a:r>
          </a:p>
          <a:p>
            <a:r>
              <a:rPr lang="cs-CZ" sz="2400" dirty="0"/>
              <a:t>Jedná se o model financování a fungování zdravotnictví zavedený v Německu mezi lety 1883 až 1889 tehdejším </a:t>
            </a:r>
            <a:r>
              <a:rPr lang="cs-CZ" sz="2400" b="1" dirty="0"/>
              <a:t>kancléřem Otto von Bismarckem</a:t>
            </a:r>
            <a:r>
              <a:rPr lang="cs-CZ" sz="2400" dirty="0"/>
              <a:t>. </a:t>
            </a:r>
          </a:p>
          <a:p>
            <a:r>
              <a:rPr lang="cs-CZ" sz="2400" dirty="0"/>
              <a:t>Zdravotní péče je poskytována na základě veřejného, </a:t>
            </a:r>
            <a:r>
              <a:rPr lang="cs-CZ" sz="2400" b="1" dirty="0"/>
              <a:t>povinného (všeobecného) zdravotního pojištění, </a:t>
            </a:r>
            <a:r>
              <a:rPr lang="cs-CZ" sz="2400" dirty="0"/>
              <a:t>které vychází z principu celospolečenské solidarity a sdílení zdravotního rizika všemi občany.</a:t>
            </a:r>
          </a:p>
          <a:p>
            <a:r>
              <a:rPr lang="cs-CZ" sz="2400" dirty="0"/>
              <a:t>Každý občan platí veřejné zdravotní pojištění v závislosti na svých příjmech a dostává zdravotní péči podle svých potřeb (SYS, 2016).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98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Tento systém se uplatňuje?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95061"/>
            <a:ext cx="10058400" cy="4638261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ve většině západoevropských a středoevropských států, např. Belgie, </a:t>
            </a:r>
            <a:r>
              <a:rPr lang="cs-CZ" sz="2400" b="1" u="sng" dirty="0">
                <a:solidFill>
                  <a:srgbClr val="C00000"/>
                </a:solidFill>
              </a:rPr>
              <a:t>Česká republika</a:t>
            </a:r>
            <a:r>
              <a:rPr lang="cs-CZ" sz="2400" dirty="0"/>
              <a:t>, Francie, Holandsko, Německo, Polsko, Rakousko, Slovensko, atd. Dále pak je velmi rozšířený mezi státy, kteří jsou členy Organizace pro hospodářskou spolupráci a rozvoj (OECD), podle WHO používá tento typ zdravotnického systému 70 ze 194 členských zemí (WHO, 2000).</a:t>
            </a:r>
          </a:p>
          <a:p>
            <a:pPr algn="just"/>
            <a:r>
              <a:rPr lang="cs-CZ" sz="1800" dirty="0"/>
              <a:t>Poskytovatelé zdravotních služeb jsou samostatnými hospodářskými subjekty a mají smlouvy s příslušnými zdravotními pojišťovnami, u nichž jsou evidováni příslušní pacienti. </a:t>
            </a:r>
          </a:p>
          <a:p>
            <a:pPr algn="just"/>
            <a:r>
              <a:rPr lang="cs-CZ" sz="1800" dirty="0"/>
              <a:t>Ambulantní lékaři mají v tomto systému postavení samostatných podnikatelů. </a:t>
            </a:r>
          </a:p>
          <a:p>
            <a:pPr algn="just"/>
            <a:r>
              <a:rPr lang="cs-CZ" sz="1800" dirty="0"/>
              <a:t>Lékaři, kteří pracující v lůžkových zařízeních mají většinou postavení zaměstnanců, ale mohou být také v roli podnikatelů. </a:t>
            </a:r>
          </a:p>
          <a:p>
            <a:pPr algn="just"/>
            <a:r>
              <a:rPr lang="cs-CZ" sz="1800" dirty="0"/>
              <a:t>Vlastníky zdravotnických zařízení mohou být jak subjekty veřejné (stát tj. MZ, MV, kraj, město), tak subjekty soukromé.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3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515</TotalTime>
  <Words>5363</Words>
  <Application>Microsoft Office PowerPoint</Application>
  <PresentationFormat>Širokoúhlá obrazovka</PresentationFormat>
  <Paragraphs>407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ArialNarrow</vt:lpstr>
      <vt:lpstr>Calibri</vt:lpstr>
      <vt:lpstr>Rockwell</vt:lpstr>
      <vt:lpstr>Rockwell Condensed</vt:lpstr>
      <vt:lpstr>Times New Roman</vt:lpstr>
      <vt:lpstr>Wingdings</vt:lpstr>
      <vt:lpstr>Dřevo</vt:lpstr>
      <vt:lpstr>Zdravotní a zdravotnická politika</vt:lpstr>
      <vt:lpstr>Společenské hodnoty a spravedlnost</vt:lpstr>
      <vt:lpstr>Spravedlnost a zdravotní péče</vt:lpstr>
      <vt:lpstr>Systémy péče o zdraví</vt:lpstr>
      <vt:lpstr>Zdravotnictví jako společenský systém 1</vt:lpstr>
      <vt:lpstr>Zdravotnický systém  se svými vstupy, činností a výstupy: </vt:lpstr>
      <vt:lpstr>Systémy zdravotnické péče</vt:lpstr>
      <vt:lpstr> Zdravotnictví financované z veřejného zdravotního pojištění </vt:lpstr>
      <vt:lpstr>Kde se Tento systém se uplatňuje? </vt:lpstr>
      <vt:lpstr>Hlavní výhodou systému založeném na zdravotním pojištění:</vt:lpstr>
      <vt:lpstr>Má i nevýhody?</vt:lpstr>
      <vt:lpstr>Legislativní zajištění zdravotnického systému v ČR</vt:lpstr>
      <vt:lpstr>Cíle a obsah zdravotní politiky</vt:lpstr>
      <vt:lpstr>Zásadní otázky zdravotnické politiky</vt:lpstr>
      <vt:lpstr>Východiska zdravotní politiky</vt:lpstr>
      <vt:lpstr>Hlavní funkce zdravotní politiky</vt:lpstr>
      <vt:lpstr>Nástroje zdravotní politiky</vt:lpstr>
      <vt:lpstr>Realizace zdravotní politiky</vt:lpstr>
      <vt:lpstr>Zákon o zdravotních službách</vt:lpstr>
      <vt:lpstr>Zdravotními službami se rozumí:</vt:lpstr>
      <vt:lpstr>Zdravotní péčí se rozumí:</vt:lpstr>
      <vt:lpstr>Zákon o specifických zdravotních službách č. 373/2011 Sb.</vt:lpstr>
      <vt:lpstr>Zákon o zdravotnické záchranné službě č. 374/2011 Sb.</vt:lpstr>
      <vt:lpstr>Stanovování Priorit zdravotní politiky</vt:lpstr>
      <vt:lpstr>Determinanta - Determinismus</vt:lpstr>
      <vt:lpstr>Přístup horizontální: „POLE“</vt:lpstr>
      <vt:lpstr>Přístup vertikální „pyramida“</vt:lpstr>
      <vt:lpstr>Přístup prostorový „DUHA“</vt:lpstr>
      <vt:lpstr>Přístup VNITŘNÍ &amp; VNĚJŠÍ</vt:lpstr>
      <vt:lpstr>Teorie sociálních determinant zdraví  Thomase McKeowna</vt:lpstr>
      <vt:lpstr>Prezentace aplikace PowerPoint</vt:lpstr>
      <vt:lpstr>Teorie sociálních determinant zdraví  Marca Lalondeho</vt:lpstr>
      <vt:lpstr>   Teorie sociálních determinant zdraví  Adolfa Žáčka</vt:lpstr>
      <vt:lpstr>Teorie sociálních determinant zdraví  Marmota a Wilkinsona 10 nejvýznamnějších sociálních determinant zdraví:</vt:lpstr>
      <vt:lpstr>Teorie sociálních determinant zdraví  Fundamentální příčiny nemocí  Bruce G. Linka &amp; Jo C. Phelanové</vt:lpstr>
      <vt:lpstr>Teorie sociálních determinant zdraví  Rizika současné společnosti ve vztahu ke zdraví v sociologických teoriích</vt:lpstr>
      <vt:lpstr>Tvůrci teorií</vt:lpstr>
      <vt:lpstr>Pozitivní faktory determinace zdraví</vt:lpstr>
      <vt:lpstr>Literatura a prameny - determinanty</vt:lpstr>
      <vt:lpstr>Negativní měření zdravotní stavu</vt:lpstr>
      <vt:lpstr>pozitivní měření zdravotní stavu</vt:lpstr>
      <vt:lpstr>Měření zdraví</vt:lpstr>
      <vt:lpstr>Střední délka života - SDŽ</vt:lpstr>
      <vt:lpstr>Prezentace aplikace PowerPoint</vt:lpstr>
      <vt:lpstr>COVID-19 byl v roce 2021 druhou nejčastější příčinou smrti</vt:lpstr>
      <vt:lpstr>SDŽ v regionálním pohledu (ÚZIS, 2018)</vt:lpstr>
      <vt:lpstr>Střední délka života ČR 2018</vt:lpstr>
      <vt:lpstr>SDŽ Ve světě a v EU</vt:lpstr>
      <vt:lpstr>Kojenecká úmrtnost - kú</vt:lpstr>
      <vt:lpstr>Index Kojenecké úmrtnosti (IKÚ)</vt:lpstr>
      <vt:lpstr>Prezentace aplikace PowerPoint</vt:lpstr>
      <vt:lpstr>Prezentace aplikace PowerPoint</vt:lpstr>
      <vt:lpstr>Literatura a prameny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státu v ekonomice zdravotnictví</dc:title>
  <dc:creator>Ivanova</dc:creator>
  <cp:lastModifiedBy>Ivanova Katerina</cp:lastModifiedBy>
  <cp:revision>116</cp:revision>
  <dcterms:created xsi:type="dcterms:W3CDTF">2017-10-23T05:07:51Z</dcterms:created>
  <dcterms:modified xsi:type="dcterms:W3CDTF">2026-03-05T12:36:38Z</dcterms:modified>
</cp:coreProperties>
</file>