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6" r:id="rId11"/>
    <p:sldId id="259" r:id="rId12"/>
    <p:sldId id="260" r:id="rId13"/>
    <p:sldId id="257" r:id="rId14"/>
    <p:sldId id="261" r:id="rId15"/>
    <p:sldId id="262" r:id="rId16"/>
    <p:sldId id="264" r:id="rId17"/>
    <p:sldId id="263" r:id="rId18"/>
    <p:sldId id="26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C445C-1A07-4F01-B0F2-673FB1061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A14163-A12C-448F-ADE1-D51AD944F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EDC2D6-7A6E-4E8A-86DB-F49F4619E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D8D2AB-EDB5-4A71-8B06-ED92EF74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33F118-88FE-4584-9114-FCCC6A6F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729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DFD1A-BB2A-4A55-B1C3-CA459EFA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0B7889-CB3C-4531-B44D-A0442BB5F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2558A9-46A1-4E6F-B3AC-12D0ADB5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AC170C-621C-41ED-A0DF-24B7B13C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8DA57-865C-4EF4-B67A-83815663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822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4707A9-CFB4-4189-87C9-94CE08953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5F9942A-FA3C-406A-9FB9-F06B65F6A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6322F8-2E35-4000-B738-F329957FA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A0A461-EE83-4237-85CD-C46C000F9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3DDA62-F2D7-40D5-BEAD-CCD6EF27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14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A0629-EE74-4A39-8A83-DC203EED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169DD3-83FB-4124-8A2F-51EEF5553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3A2598-27D8-438F-A231-E278B64B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668418-317A-418A-B8A3-1072AE03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51DE7F-E375-4052-91BF-2B9EBBF3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851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0035E-D81D-4326-AD2B-956D4C51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774996F-3A0C-4CA5-882A-E22A9962A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79F7EC-759E-4FBE-A3A6-0F28A1D75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0DA2E3-4FBE-4636-82E1-1D76FA5A4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3698A9-427F-48C0-A9A6-C167CFF8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88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20B63-7FE1-47AF-91DC-23034E15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4C3807-4D8B-4359-B9F7-8E7235F918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943BAED-392D-466D-8B7C-8799F2520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7E99C1-45D7-43AB-A20A-042D9A62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FAED6C-0349-4AE7-88CA-314365F7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92D7E6-AADC-42DB-8293-31AB67C0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6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5AE5E-5B2C-47EC-BDEC-0CE59D29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295C4E-2C6A-4008-B0A0-B55618C4F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B04231E-0D71-4CEF-B7F8-8A7D0AA0F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830BA81-8735-4D60-B4F1-A6698CEBB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F3D7EB3-6DB1-4709-AE9E-9396D21E5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33D105E-87F2-4B06-931F-A0B61483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57B190-9CD1-49F4-88F9-99E3A8DA5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F5A04DF-F4F1-47D1-8FC7-BCC49DA7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41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2D6D1C-4DF9-4A37-87BB-31E60C3A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CA2FB7-A610-4B7B-9DBA-A00616475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100991-4191-4CA3-A507-328484CB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68F47E-53E3-4EE5-9909-96CE31304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50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98CC9C-166B-4E31-BB49-7F1D989E0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208E13-0EF8-47B7-9397-011EDE34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442709-8D88-48D1-8DBE-29FFC38A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4E27FD-A2CD-40DF-ABD5-143DCAA7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BC6053-7EB1-486B-BCB0-EB947E3B3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50FA92D-C6D8-4F7A-8DA2-385379B88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E33C98-9CE1-48E5-9277-8B00D71C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9BB8B-30B8-4073-82BC-9950DDA0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65B1AC-6B6C-4BA8-AC0A-CD7B28F9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9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38D10-ABC3-4DA0-81D2-BD6A9F009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366406-5D25-476E-A2A7-9EE312E3E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3D5644E-2BA8-4690-83AE-3A565C7E9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06F77D-D70B-4BE3-9F9A-9585A788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E6E7C1-D4EE-4F4D-86F3-F81AEE29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6B024F-B244-45F1-9482-860C03DE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16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3B9D931-6547-4CE7-A9B1-66025B8C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9A9405-B9CA-4FF4-B9E6-B577887DD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E8DB4-EE0A-4EEF-AA12-ACF740B7E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3519-7B3C-480F-829C-AAB6223B1CED}" type="datetimeFigureOut">
              <a:rPr lang="cs-CZ" smtClean="0"/>
              <a:t>24.11.2022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56A239-08EE-4CEA-B57A-096BD1987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CDF6C2-0159-4975-9CE5-6BC7E62AE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F9FF1-46C6-4B17-A3A8-9453B5D5C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51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96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1-55?text=123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E2AD8F-C16F-497C-AF5E-ED2EB45D3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2212"/>
          </a:xfrm>
        </p:spPr>
        <p:txBody>
          <a:bodyPr>
            <a:noAutofit/>
          </a:bodyPr>
          <a:lstStyle/>
          <a:p>
            <a:r>
              <a:rPr lang="cs-CZ" sz="3600" b="1" dirty="0"/>
              <a:t>Zákon č. 96/2004 Sb.</a:t>
            </a:r>
            <a:br>
              <a:rPr lang="cs-CZ" sz="3600" b="1" dirty="0"/>
            </a:br>
            <a:r>
              <a:rPr lang="cs-CZ" sz="3600" b="1" dirty="0"/>
              <a:t>Zákon o podmínkách získávání a uznávání způsobilosti k výkonu nelékařských zdravotnických povolání a k výkonu činnosti souvisejících s poskytováním zdravotní péče a o změně některých souvisejících zákonů (zákon o nelékařských zdravotnických povoláních)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CC2079-27F0-47D1-952C-287A19D28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7345"/>
            <a:ext cx="9144000" cy="165576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Aktuální znění 01.01.2022 - 31.12.2023 (verze 16)</a:t>
            </a:r>
          </a:p>
          <a:p>
            <a:r>
              <a:rPr lang="cs-CZ" dirty="0">
                <a:hlinkClick r:id="rId2"/>
              </a:rPr>
              <a:t>https://www.zakonyprolidi.cz/cs/2004-96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044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B619E-A40F-4D6F-91DF-21C5EF56D0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Vyhláška o činnostech zdravotnických pracovníků a jiných odborných pracovníků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0963EA6-1DF6-402B-8FDC-83AE42B228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Č. 55/2011  v aktuálním znění/verze 5</a:t>
            </a:r>
          </a:p>
          <a:p>
            <a:r>
              <a:rPr lang="cs-CZ" dirty="0">
                <a:hlinkClick r:id="rId2"/>
              </a:rPr>
              <a:t>https://www.zakonyprolidi.cz/cs/2011-55?text=123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399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056D2-1191-48C2-9CFF-178817DB6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br>
              <a:rPr lang="cs-CZ" sz="3200" b="1" dirty="0"/>
            </a:br>
            <a:r>
              <a:rPr lang="cs-CZ" sz="3200" b="1" dirty="0"/>
              <a:t>§ 3 - ČÁST DRUHÁ - ČINNOSTI ZDRAVOTNICKÝCH PRACOVNÍKŮ PO ZÍSKÁNÍ ODBORNÉ ZPŮSOBILOSTI – </a:t>
            </a:r>
            <a:r>
              <a:rPr lang="cs-CZ" sz="3200" b="1" dirty="0" err="1"/>
              <a:t>slide</a:t>
            </a:r>
            <a:r>
              <a:rPr lang="cs-CZ" sz="3200" b="1" dirty="0"/>
              <a:t> A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D22FD-6BD8-4AE4-BAA2-C62BA2E7F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825624"/>
            <a:ext cx="11359165" cy="4897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(1) Zdravotnický pracovník bez odborného dohledu a bez indikace v rozsahu své odborné způsobilosti</a:t>
            </a:r>
          </a:p>
          <a:p>
            <a:pPr marL="0" indent="0">
              <a:buNone/>
            </a:pPr>
            <a:r>
              <a:rPr lang="cs-CZ" sz="2400" dirty="0"/>
              <a:t>a) poskytuje zdravotní péči v souladu s právními předpisy a standardy,</a:t>
            </a:r>
          </a:p>
          <a:p>
            <a:pPr marL="0" indent="0">
              <a:buNone/>
            </a:pPr>
            <a:r>
              <a:rPr lang="cs-CZ" sz="2400" dirty="0"/>
              <a:t>b) dbá na dodržování hygienicko-epidemiologického režimu v souladu s právními předpisy upravujícími ochranu veřejného zdraví,</a:t>
            </a:r>
          </a:p>
          <a:p>
            <a:pPr marL="0" indent="0">
              <a:buNone/>
            </a:pPr>
            <a:r>
              <a:rPr lang="cs-CZ" sz="2400" dirty="0"/>
              <a:t>c) provádí zápisy do zdravotnické  a další dokumentace, pracuje s informačním systémem poskytovatele zdravotních služeb,</a:t>
            </a:r>
          </a:p>
          <a:p>
            <a:pPr marL="0" indent="0">
              <a:buNone/>
            </a:pPr>
            <a:r>
              <a:rPr lang="cs-CZ" sz="2400" dirty="0"/>
              <a:t>d) poskytuje pacientovi informace v souladu se svou odbornou způsobilostí, případně pokyny lékaře, zubního lékaře, farmaceuta, klinického psychologa nebo klinického logopeda,</a:t>
            </a:r>
          </a:p>
          <a:p>
            <a:pPr marL="0" indent="0">
              <a:buNone/>
            </a:pPr>
            <a:r>
              <a:rPr lang="cs-CZ" sz="2400" dirty="0"/>
              <a:t>e) podílí se na praktickém vyučování ve studijních oborech k získání způsobilosti k výkonu zdravotnického povolání uskutečňovaných středními a vyššími odbornými školami,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8419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056D2-1191-48C2-9CFF-178817DB6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txBody>
          <a:bodyPr>
            <a:noAutofit/>
          </a:bodyPr>
          <a:lstStyle/>
          <a:p>
            <a:br>
              <a:rPr lang="cs-CZ" sz="3200" b="1" dirty="0"/>
            </a:br>
            <a:r>
              <a:rPr lang="cs-CZ" sz="3200" b="1" dirty="0"/>
              <a:t>ČÁST DRUHÁ - ČINNOSTI ZDRAVOTNICKÝCH PRACOVNÍKŮ PO ZÍSKÁNÍ ODBORNÉ ZPŮSOBILOSTI § 3 – </a:t>
            </a:r>
            <a:r>
              <a:rPr lang="cs-CZ" sz="3200" b="1" dirty="0" err="1"/>
              <a:t>slide</a:t>
            </a:r>
            <a:r>
              <a:rPr lang="cs-CZ" sz="3200" b="1" dirty="0"/>
              <a:t> B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D22FD-6BD8-4AE4-BAA2-C62BA2E7F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825624"/>
            <a:ext cx="11359165" cy="4897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v akreditovaných zdravotnických studijních programech k získání způsobilosti k výkonu zdravotnického povolání uskutečňovaných vysokými školami v ČR a ve vzdělávacích programech akreditovaných kvalifikačních kurzů,</a:t>
            </a:r>
          </a:p>
          <a:p>
            <a:pPr marL="0" indent="0">
              <a:buNone/>
            </a:pPr>
            <a:r>
              <a:rPr lang="cs-CZ" sz="2400" dirty="0"/>
              <a:t>f) podílí se na přípravě standardů,</a:t>
            </a:r>
          </a:p>
          <a:p>
            <a:pPr marL="0" indent="0">
              <a:buNone/>
            </a:pPr>
            <a:r>
              <a:rPr lang="cs-CZ" sz="2400" dirty="0"/>
              <a:t>g) motivuje a </a:t>
            </a:r>
            <a:r>
              <a:rPr lang="cs-CZ" sz="2400" dirty="0" err="1"/>
              <a:t>edukuje</a:t>
            </a:r>
            <a:r>
              <a:rPr lang="cs-CZ" sz="2400" dirty="0"/>
              <a:t> jednotlivce, rodiny a skupiny osob k přijetí zdravého životního stylu a k péči o sebe,</a:t>
            </a:r>
          </a:p>
          <a:p>
            <a:pPr marL="0" indent="0">
              <a:buNone/>
            </a:pPr>
            <a:r>
              <a:rPr lang="cs-CZ" sz="2400" dirty="0"/>
              <a:t>h) podílí se na zajištění zapracování nově nastupujících zdravotnických pracovníků,</a:t>
            </a:r>
          </a:p>
          <a:p>
            <a:pPr marL="0" indent="0">
              <a:buNone/>
            </a:pPr>
            <a:r>
              <a:rPr lang="cs-CZ" sz="2400" dirty="0"/>
              <a:t>i) provádí opatření při řešení následků mimořádné události nebo krizové situace.</a:t>
            </a:r>
          </a:p>
        </p:txBody>
      </p:sp>
    </p:spTree>
    <p:extLst>
      <p:ext uri="{BB962C8B-B14F-4D97-AF65-F5344CB8AC3E}">
        <p14:creationId xmlns:p14="http://schemas.microsoft.com/office/powerpoint/2010/main" val="366809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4361E-9642-436F-A087-B0DBA3E9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035"/>
            <a:ext cx="10515600" cy="1352280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cs-CZ" sz="3200" b="1" dirty="0"/>
              <a:t>§ 23 PSYCHOLOG VE ZDRAVOTNICTVÍ(1): </a:t>
            </a:r>
            <a:r>
              <a:rPr lang="cs-CZ" sz="3200" b="1" i="1" dirty="0"/>
              <a:t>PSYCHOLOG VE ZDRAVOTNICTVÍ VYKONÁVÁ ČINNOSTI UVEDENÉ V § 3 – </a:t>
            </a:r>
            <a:r>
              <a:rPr lang="cs-CZ" sz="3200" b="1" i="1" dirty="0" err="1"/>
              <a:t>slide</a:t>
            </a:r>
            <a:r>
              <a:rPr lang="cs-CZ" sz="3200" b="1" i="1" dirty="0"/>
              <a:t> 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BC85C3-2185-45F5-A938-B44A7983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599"/>
            <a:ext cx="10515600" cy="4458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a dále pod odborným dohledem klinického psychologa nebo dětského klinického psychologa může provádět</a:t>
            </a:r>
          </a:p>
          <a:p>
            <a:pPr marL="0" indent="0">
              <a:buNone/>
            </a:pPr>
            <a:r>
              <a:rPr lang="cs-CZ" dirty="0"/>
              <a:t>a) klinicko-psychologickou diagnostiku,</a:t>
            </a:r>
          </a:p>
          <a:p>
            <a:pPr marL="0" indent="0">
              <a:buNone/>
            </a:pPr>
            <a:r>
              <a:rPr lang="cs-CZ" dirty="0"/>
              <a:t>b) podpůrnou psychoterapii a socioterapii,</a:t>
            </a:r>
          </a:p>
          <a:p>
            <a:pPr marL="0" indent="0">
              <a:buNone/>
            </a:pPr>
            <a:r>
              <a:rPr lang="cs-CZ" dirty="0"/>
              <a:t>c) neodkladnou péči v případě akutních psychických krizí a traumat,</a:t>
            </a:r>
          </a:p>
          <a:p>
            <a:pPr marL="0" indent="0">
              <a:buNone/>
            </a:pPr>
            <a:r>
              <a:rPr lang="cs-CZ" dirty="0"/>
              <a:t>d) rehabilitaci, reedukaci a resocializaci psychických funkcí,</a:t>
            </a:r>
          </a:p>
          <a:p>
            <a:pPr marL="0" indent="0">
              <a:buNone/>
            </a:pPr>
            <a:r>
              <a:rPr lang="cs-CZ" dirty="0"/>
              <a:t>e) školení zdravotnických pracovníků v oblasti psychologie zdraví a nemoci,</a:t>
            </a:r>
          </a:p>
        </p:txBody>
      </p:sp>
    </p:spTree>
    <p:extLst>
      <p:ext uri="{BB962C8B-B14F-4D97-AF65-F5344CB8AC3E}">
        <p14:creationId xmlns:p14="http://schemas.microsoft.com/office/powerpoint/2010/main" val="177193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4361E-9642-436F-A087-B0DBA3E9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035"/>
            <a:ext cx="10515600" cy="1326524"/>
          </a:xfrm>
          <a:solidFill>
            <a:schemeClr val="accent5">
              <a:lumMod val="60000"/>
              <a:lumOff val="40000"/>
            </a:schemeClr>
          </a:solidFill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cs-CZ" sz="3200" b="1" dirty="0"/>
              <a:t>§ 23 PSYCHOLOG VE ZDRAVOTNICTVÍ(1): </a:t>
            </a:r>
            <a:r>
              <a:rPr lang="cs-CZ" sz="3200" b="1" i="1" dirty="0"/>
              <a:t>PSYCHOLOG VE ZDRAVOTNICTVÍ VYKONÁVÁ ČINNOSTI UVEDENÉ V § 3 – </a:t>
            </a:r>
            <a:r>
              <a:rPr lang="cs-CZ" sz="3200" b="1" i="1" dirty="0" err="1"/>
              <a:t>slide</a:t>
            </a:r>
            <a:r>
              <a:rPr lang="cs-CZ" sz="3200" b="1" i="1" dirty="0"/>
              <a:t> 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BC85C3-2185-45F5-A938-B44A7983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6599"/>
            <a:ext cx="10515600" cy="4458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f) psychologickou prevenci, výchovu a poradenství ke zdravému způsobu života,</a:t>
            </a:r>
          </a:p>
          <a:p>
            <a:pPr marL="0" indent="0">
              <a:buNone/>
            </a:pPr>
            <a:r>
              <a:rPr lang="cs-CZ" dirty="0"/>
              <a:t>g) v rozsahu své odborné způsobilosti prevenci psychologických problémů zdravotnických pracovníků,</a:t>
            </a:r>
          </a:p>
          <a:p>
            <a:pPr marL="0" indent="0">
              <a:buNone/>
            </a:pPr>
            <a:r>
              <a:rPr lang="cs-CZ" dirty="0"/>
              <a:t>h) poradenskou činnost v oblasti péče o psychický stav tělesně i duševně nemocných pacientů, včetně paliativní péče o nevyléčitelně nemocné a přípravy na lékařské zákroky,</a:t>
            </a:r>
          </a:p>
          <a:p>
            <a:pPr marL="0" indent="0">
              <a:buNone/>
            </a:pPr>
            <a:r>
              <a:rPr lang="cs-CZ" dirty="0"/>
              <a:t>i) odbornou konziliární, posudkovou a dispenzární činnost.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b="1" dirty="0"/>
              <a:t>2) Psycholog ve zdravotnictví pod odborným dohledem psychoterapeuta může provádět systematickou individuální, skupinovou, </a:t>
            </a:r>
            <a:r>
              <a:rPr lang="cs-CZ" b="1" dirty="0" err="1"/>
              <a:t>emergentní</a:t>
            </a:r>
            <a:r>
              <a:rPr lang="cs-CZ" b="1" dirty="0"/>
              <a:t> a rodinnou psychoterapii.</a:t>
            </a:r>
          </a:p>
        </p:txBody>
      </p:sp>
    </p:spTree>
    <p:extLst>
      <p:ext uri="{BB962C8B-B14F-4D97-AF65-F5344CB8AC3E}">
        <p14:creationId xmlns:p14="http://schemas.microsoft.com/office/powerpoint/2010/main" val="260074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719B0-F0CB-47B4-BFBA-34BE283ED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1703"/>
          </a:xfr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§ 44 - ČINNOSTI JINÝCH ODBORNÝCH PRACOVNÍKŮ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F3DB85-1781-48FE-AF26-EE5F582F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17"/>
            <a:ext cx="10515600" cy="4541346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Jiný odborný pracovník pod odborným dohledem nebo přímým vedením zdravotnického pracovníka způsobilého k poskytování zdravotní péče vykonává činnosti, které přímo souvisejí s poskytováním zdravotní péče, v rozsahu své odborné způsobilosti; rozsah odborné způsobilosti vyplývá z obsahu absolvovaného studijního programu; zejména</a:t>
            </a:r>
          </a:p>
          <a:p>
            <a:r>
              <a:rPr lang="cs-CZ" dirty="0"/>
              <a:t>a) dbá na dodržování hygienicko-epidemiologického režimu v souladu s právními předpisy upravujícími ochranu veřejného zdraví,</a:t>
            </a:r>
          </a:p>
          <a:p>
            <a:r>
              <a:rPr lang="cs-CZ" dirty="0"/>
              <a:t>b) vede zdravotnickou a další dokumentaci vyplývající z jiných právních předpisů v rozsahu činností, ke kterým je způsobilý, pracuje s informačním systémem zdravotnického zařízení,</a:t>
            </a:r>
          </a:p>
          <a:p>
            <a:r>
              <a:rPr lang="cs-CZ" dirty="0"/>
              <a:t>c) podílí se na praktickém vyučování ve studijních oborech k získání způsobilosti k výkonu zdravotnického povolání … podílí se na výzkumu a zavádění nových metod.</a:t>
            </a:r>
          </a:p>
          <a:p>
            <a:r>
              <a:rPr lang="cs-CZ" b="1" dirty="0"/>
              <a:t>§ 45 - Absolvent magisterského jednooborového studijního oboru psychologie (psycholog) a </a:t>
            </a:r>
          </a:p>
          <a:p>
            <a:pPr marL="0" indent="0">
              <a:buNone/>
            </a:pPr>
            <a:r>
              <a:rPr lang="cs-CZ" b="1" dirty="0"/>
              <a:t>Absolvent pětiletého jednooborového studia psychologie vykonává činnosti uvedené v § 44 a 23.</a:t>
            </a:r>
          </a:p>
        </p:txBody>
      </p:sp>
    </p:spTree>
    <p:extLst>
      <p:ext uri="{BB962C8B-B14F-4D97-AF65-F5344CB8AC3E}">
        <p14:creationId xmlns:p14="http://schemas.microsoft.com/office/powerpoint/2010/main" val="170527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0C3E3-E20F-44CB-B03D-BB58A0BC100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3600" b="1" dirty="0"/>
              <a:t>§ 53 - ČINNOSTI ZDRAVOTNICKÝCH PRACOVNÍKŮ PO ZÍSKÁNÍ SPECIALIZOVANÉ ZPŮSOBILOSTI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DCA364-05E6-4FC0-85F0-6747BE138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Zdravotnický pracovník se specializovanou způsobilostí může bez odborného dohledu a bez indikace v rozsahu své specializované způsobilosti v souladu se zákonem o zdravotnických prostředcích a zákonem o veřejném zdravotním pojištění předepisovat zdravotnické prostředky s výjimkou prostředků, které i v případě dodržení určeného účelu mohou ohrozit zdraví nebo život člověka, jestliže se nepoužívají pod dohledem lékaře podle zákona upravujícího zdravotnické prostředky a diagnostické zdravotnické prostředky in vitro.</a:t>
            </a:r>
          </a:p>
        </p:txBody>
      </p:sp>
    </p:spTree>
    <p:extLst>
      <p:ext uri="{BB962C8B-B14F-4D97-AF65-F5344CB8AC3E}">
        <p14:creationId xmlns:p14="http://schemas.microsoft.com/office/powerpoint/2010/main" val="3399272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32766-BA2C-4CF0-849C-6259B31BE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1100"/>
          </a:xfrm>
          <a:solidFill>
            <a:srgbClr val="FF3399"/>
          </a:solidFill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HLAVA XII</a:t>
            </a:r>
            <a:br>
              <a:rPr lang="cs-CZ" dirty="0"/>
            </a:br>
            <a:br>
              <a:rPr lang="cs-CZ" dirty="0"/>
            </a:br>
            <a:r>
              <a:rPr lang="cs-CZ" sz="3600" b="1" dirty="0"/>
              <a:t>PSYCHOLOG VE ZDRAVOTNICTVÍ SE SPECIALIZOVANOU ZPŮSOBILOSTÍ </a:t>
            </a:r>
            <a:br>
              <a:rPr lang="cs-CZ" sz="3600" b="1" dirty="0"/>
            </a:br>
            <a:r>
              <a:rPr lang="cs-CZ" sz="3600" b="1" dirty="0"/>
              <a:t>§ 122 – klinický psycholog</a:t>
            </a:r>
            <a:br>
              <a:rPr lang="cs-CZ" sz="3600" b="1" dirty="0"/>
            </a:br>
            <a:br>
              <a:rPr lang="cs-CZ" sz="3600" b="1" dirty="0"/>
            </a:br>
            <a:endParaRPr lang="cs-CZ" sz="3600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96D6B-8438-4899-A134-6877601FD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8570"/>
            <a:ext cx="10515600" cy="489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Klinický psycholog</a:t>
            </a:r>
            <a:r>
              <a:rPr lang="cs-CZ" dirty="0"/>
              <a:t> vykonává bez odborného dohledu a bez indikace lékaře činnosti podle § 23 odst. 1. Dále může vykonávat systematickou individuální, skupinovou, </a:t>
            </a:r>
            <a:r>
              <a:rPr lang="cs-CZ" dirty="0" err="1"/>
              <a:t>emergentní</a:t>
            </a:r>
            <a:r>
              <a:rPr lang="cs-CZ" dirty="0"/>
              <a:t> a rodinnou psychoterapii pod odborným dohledem psychoterapeuta.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32766-BA2C-4CF0-849C-6259B31BE4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3399"/>
          </a:solidFill>
          <a:ln w="5715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cs-CZ" sz="3200" b="1" dirty="0"/>
              <a:t>PSYCHOLOG VE ZDRAVOTNICTVÍ SE SPECIALIZOVANOU ZPŮSOBILOSTÍ </a:t>
            </a:r>
            <a:br>
              <a:rPr lang="cs-CZ" sz="3200" b="1" dirty="0"/>
            </a:br>
            <a:r>
              <a:rPr lang="cs-CZ" sz="3200" b="1" dirty="0"/>
              <a:t>§ 123– Dětský klinický psycholog a §123a Psychoterapeut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496D6B-8438-4899-A134-6877601FD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623" y="1690688"/>
            <a:ext cx="10515600" cy="489839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b="1" dirty="0"/>
              <a:t>Dětský klinický psycholog </a:t>
            </a:r>
            <a:r>
              <a:rPr lang="cs-CZ" dirty="0"/>
              <a:t>vykonává bez odborného dohledu činnosti podle § 23 odst. 1 včetně specializovaných postupů v péči o děti a organizuje psychologickou péči o děti. Dále může vykonávat systematickou individuální, skupinovou, </a:t>
            </a:r>
            <a:r>
              <a:rPr lang="cs-CZ" dirty="0" err="1"/>
              <a:t>emergentní</a:t>
            </a:r>
            <a:r>
              <a:rPr lang="cs-CZ" dirty="0"/>
              <a:t> a rodinnou psychoterapii pod odborným dohledem psychoterapeuta</a:t>
            </a:r>
          </a:p>
          <a:p>
            <a:r>
              <a:rPr lang="cs-CZ" b="1" dirty="0"/>
              <a:t>Psychoterapeut</a:t>
            </a:r>
            <a:r>
              <a:rPr lang="cs-CZ" dirty="0"/>
              <a:t> vykonává bez odborného dohledu a bez indikace lékaře činnosti podle § 23 a dále systematickou individuální, skupinovou, komunitní, </a:t>
            </a:r>
            <a:r>
              <a:rPr lang="cs-CZ" dirty="0" err="1"/>
              <a:t>emergentní</a:t>
            </a:r>
            <a:r>
              <a:rPr lang="cs-CZ" dirty="0"/>
              <a:t> a rodinnou psychoterapii.</a:t>
            </a:r>
          </a:p>
        </p:txBody>
      </p:sp>
    </p:spTree>
    <p:extLst>
      <p:ext uri="{BB962C8B-B14F-4D97-AF65-F5344CB8AC3E}">
        <p14:creationId xmlns:p14="http://schemas.microsoft.com/office/powerpoint/2010/main" val="25202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75B45F-3AE0-43A8-9061-D14D45AA944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ČÁST PRVNÍ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PODMÍNKY ZÍSKÁVÁNÍ A UZNÁVÁNÍ ZPŮSOBILOSTI K VÝKONU NELÉKAŘSKÝCH ZDRAVOTNICKÝCH POVOLÁNÍ A K VÝKONU ČINNOSTÍ SOUVISEJÍCÍCH S POSKYTOVÁNÍM ZDRAVOTNÍ PÉČE</a:t>
            </a:r>
          </a:p>
          <a:p>
            <a:pPr algn="ctr"/>
            <a:r>
              <a:rPr lang="cs-CZ" b="1" dirty="0"/>
              <a:t>HLAVA I</a:t>
            </a:r>
          </a:p>
          <a:p>
            <a:endParaRPr lang="cs-CZ" b="1" dirty="0"/>
          </a:p>
          <a:p>
            <a:pPr algn="ctr"/>
            <a:r>
              <a:rPr lang="cs-CZ" b="1" dirty="0"/>
              <a:t>OBECNÁ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352709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1BD1E7-F2DE-4C5F-8788-755FF9CE7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/>
              <a:t>§ 1</a:t>
            </a:r>
          </a:p>
          <a:p>
            <a:pPr marL="0" indent="0">
              <a:buNone/>
            </a:pPr>
            <a:r>
              <a:rPr lang="cs-CZ" dirty="0"/>
              <a:t>(1) Tento zákon zapracovává příslušné předpisy Evropské unie1) a upravuje</a:t>
            </a:r>
          </a:p>
          <a:p>
            <a:pPr marL="0" indent="0">
              <a:buNone/>
            </a:pPr>
            <a:r>
              <a:rPr lang="cs-CZ" dirty="0"/>
              <a:t>a) podmínky získávání způsobilosti k výkonu zdravotnického povolání a k výkonu činností souvisejících s poskytováním zdravotní péče v ČR,</a:t>
            </a:r>
          </a:p>
          <a:p>
            <a:pPr marL="0" indent="0">
              <a:buNone/>
            </a:pPr>
            <a:r>
              <a:rPr lang="cs-CZ" dirty="0"/>
              <a:t>b) celoživotní vzdělávání zdravotnických pracovníků a vzdělávání jiných odborných pracovníků,</a:t>
            </a:r>
          </a:p>
          <a:p>
            <a:pPr marL="0" indent="0">
              <a:buNone/>
            </a:pPr>
            <a:r>
              <a:rPr lang="cs-CZ" dirty="0"/>
              <a:t>c) uznávání způsobilosti k výkonu zdravotnického povolání a k výkonu činností souvisejících s poskytováním zdravotní péče</a:t>
            </a:r>
          </a:p>
          <a:p>
            <a:pPr marL="0" indent="0">
              <a:buNone/>
            </a:pPr>
            <a:r>
              <a:rPr lang="cs-CZ" dirty="0"/>
              <a:t>1. osob, které získaly tuto způsobilost v jiném členském státě než v České republice (hlava VII),</a:t>
            </a:r>
          </a:p>
          <a:p>
            <a:pPr marL="0" indent="0">
              <a:buNone/>
            </a:pPr>
            <a:r>
              <a:rPr lang="cs-CZ" dirty="0"/>
              <a:t>2. osob uvedených v hlavě VIII a</a:t>
            </a:r>
          </a:p>
          <a:p>
            <a:pPr marL="0" indent="0">
              <a:buNone/>
            </a:pPr>
            <a:r>
              <a:rPr lang="cs-CZ" dirty="0"/>
              <a:t>d) volné poskytování služeb hostující osoby (hlava VII).</a:t>
            </a:r>
          </a:p>
          <a:p>
            <a:pPr marL="0" indent="0">
              <a:buNone/>
            </a:pPr>
            <a:r>
              <a:rPr lang="cs-CZ" dirty="0"/>
              <a:t>(2) Tento zákon se vztahuje na uznávání způsobilosti k výkonu zdravotnického povolání nebo činností souvisejících s poskytováním zdravotní péče, vykonávaných fyzickou osobou, která hodlá vykonávat povolání na území ČR jako osoba samostatně výdělečně činná nebo jako zaměstnanec anebo jako osoba usazená nebo hostující.</a:t>
            </a:r>
          </a:p>
        </p:txBody>
      </p:sp>
    </p:spTree>
    <p:extLst>
      <p:ext uri="{BB962C8B-B14F-4D97-AF65-F5344CB8AC3E}">
        <p14:creationId xmlns:p14="http://schemas.microsoft.com/office/powerpoint/2010/main" val="163057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05560-95D9-4607-9410-6C471DC92D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Výkon povolání zdravotnického pracovníka a jiného odborného pracovníka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4A0D14-F8FF-47CB-AF45-2D27922DE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(2) Pokud tento zákon stanoví požadavky na délku výkonu zdravotnického povolání, rozumí se tím výkon povolání v rozsahu alespoň </a:t>
            </a:r>
            <a:r>
              <a:rPr lang="cs-CZ" b="1" dirty="0"/>
              <a:t>poloviny stanovené týdenní pracovní doby</a:t>
            </a:r>
            <a:r>
              <a:rPr lang="cs-CZ" dirty="0"/>
              <a:t>.</a:t>
            </a:r>
          </a:p>
          <a:p>
            <a:r>
              <a:rPr lang="cs-CZ" dirty="0"/>
              <a:t>Pokud zdravotnický pracovník nebo jiný odborný pracovník vykonává povolání v nižším rozsahu než v rozsahu stanovené týdenní pracovní doby, potřebná délka výkonu povolání se úměrně prodlužuje. </a:t>
            </a:r>
          </a:p>
          <a:p>
            <a:r>
              <a:rPr lang="cs-CZ" dirty="0"/>
              <a:t>Do doby výkonu povolání se započítá doba pracovní neschopnosti a doba mateřské dovolené, popřípadě doba rodičovské dovolené otce, nejvíce však v rozsahu délky mateřské dovolené; v souhrnu se však nejvýše započte 6 měsíců v kalendářním roce.</a:t>
            </a:r>
          </a:p>
        </p:txBody>
      </p:sp>
    </p:spTree>
    <p:extLst>
      <p:ext uri="{BB962C8B-B14F-4D97-AF65-F5344CB8AC3E}">
        <p14:creationId xmlns:p14="http://schemas.microsoft.com/office/powerpoint/2010/main" val="161912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778782-2B7C-4541-A627-055EC42A9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124"/>
            <a:ext cx="11049000" cy="6323527"/>
          </a:xfrm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(3) Za výkon povolání bez přímého vedení nebo odborného dohledu se považuje výkon činností, ke kterým je zdravotnický pracovník </a:t>
            </a:r>
            <a:r>
              <a:rPr lang="cs-CZ" b="1" dirty="0">
                <a:solidFill>
                  <a:srgbClr val="FF0000"/>
                </a:solidFill>
              </a:rPr>
              <a:t>způsobilý;</a:t>
            </a:r>
            <a:r>
              <a:rPr lang="cs-CZ" dirty="0"/>
              <a:t> tento zákon a prováděcí právní předpis stanoví činnosti, které zdravotnický pracovník může vykonávat bez indikace, které vykonává na základě indikace a které pod přímým vedením lékaře, zubního lékaře, farmaceuta, klinického psychologa nebo klinického logopeda.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(4) Za výkon povolání pod odborným dohledem se považuje výkon činností, ke kterým je zdravotnický pracovník nebo jiný odborný pracovník způsobilý nebo ke kterým způsobilost získává</a:t>
            </a:r>
            <a:r>
              <a:rPr lang="cs-CZ" dirty="0"/>
              <a:t>, </a:t>
            </a:r>
            <a:r>
              <a:rPr lang="cs-CZ" b="1" dirty="0">
                <a:solidFill>
                  <a:srgbClr val="FF0000"/>
                </a:solidFill>
              </a:rPr>
              <a:t>při dosažitelnosti rady a pomoci zdravotnického pracovníka způsobilého k výkonu těchto činností bez odborného dohledu </a:t>
            </a:r>
            <a:r>
              <a:rPr lang="cs-CZ" dirty="0"/>
              <a:t>a v rozsahu, který tento zdravotnický pracovník určí. Odborný dohled může vykonávat také lékař, zubní lékař, farmaceut, klinický psycholog nebo klinický logoped v rozsahu své způsobilosti k výkonu zdravotnického povolání;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(5) Za výkon povolání pod přímým vedením se považuje výkon činností, ke kterým je zdravotnický pracovník nebo jiný odborný pracovník způsobilý nebo ke kterým způsobilost získává, </a:t>
            </a:r>
            <a:r>
              <a:rPr lang="cs-CZ" b="1" dirty="0">
                <a:solidFill>
                  <a:srgbClr val="FF0000"/>
                </a:solidFill>
              </a:rPr>
              <a:t>při stálé přítomnosti a podle pokynů zdravotnického pracovníka způsobilého k výkonu těchto činností bez odborného dohledu </a:t>
            </a:r>
            <a:r>
              <a:rPr lang="cs-CZ" dirty="0"/>
              <a:t>a v rozsahu, který tento zdravotnický pracovník určí. Přímé vedení může vykonávat také lékař, zubní lékař, farmaceut, klinický psycholog nebo klinický logoped v rozsahu své způsobilosti k výkonu zdravotnického povolání; </a:t>
            </a:r>
          </a:p>
        </p:txBody>
      </p:sp>
    </p:spTree>
    <p:extLst>
      <p:ext uri="{BB962C8B-B14F-4D97-AF65-F5344CB8AC3E}">
        <p14:creationId xmlns:p14="http://schemas.microsoft.com/office/powerpoint/2010/main" val="387995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778782-2B7C-4541-A627-055EC42A9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2124"/>
            <a:ext cx="11049000" cy="6323527"/>
          </a:xfrm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Zdravotnický pracovník, </a:t>
            </a:r>
          </a:p>
          <a:p>
            <a:pPr marL="0" indent="0">
              <a:buNone/>
            </a:pPr>
            <a:r>
              <a:rPr lang="cs-CZ" sz="4000" dirty="0"/>
              <a:t>a) </a:t>
            </a:r>
            <a:r>
              <a:rPr lang="cs-CZ" sz="4000" b="1" dirty="0"/>
              <a:t>je způsobilý k výkonu povolání bez odborného dohledu </a:t>
            </a:r>
            <a:r>
              <a:rPr lang="cs-CZ" sz="4000" dirty="0"/>
              <a:t>v rozsahu vyplývajícím z tohoto zákona po získání </a:t>
            </a:r>
            <a:r>
              <a:rPr lang="cs-CZ" sz="4000" b="1" dirty="0">
                <a:solidFill>
                  <a:srgbClr val="FF0000"/>
                </a:solidFill>
              </a:rPr>
              <a:t>odborné způsobilosti,</a:t>
            </a:r>
          </a:p>
          <a:p>
            <a:pPr marL="0" indent="0">
              <a:buNone/>
            </a:pPr>
            <a:r>
              <a:rPr lang="cs-CZ" sz="4000" dirty="0"/>
              <a:t>b) </a:t>
            </a:r>
            <a:r>
              <a:rPr lang="cs-CZ" sz="4000" b="1" dirty="0"/>
              <a:t>je způsobilý k výkonu povolání bez odborného dohledu </a:t>
            </a:r>
            <a:r>
              <a:rPr lang="cs-CZ" sz="4000" dirty="0"/>
              <a:t>v rozsahu vyplývajícím z tohoto zákona po získání </a:t>
            </a:r>
            <a:r>
              <a:rPr lang="cs-CZ" sz="4000" b="1" dirty="0">
                <a:solidFill>
                  <a:srgbClr val="FF0000"/>
                </a:solidFill>
              </a:rPr>
              <a:t>specializované způsobilosti, </a:t>
            </a:r>
          </a:p>
          <a:p>
            <a:pPr marL="0" indent="0">
              <a:buNone/>
            </a:pPr>
            <a:r>
              <a:rPr lang="cs-CZ" sz="4000" dirty="0"/>
              <a:t>c) </a:t>
            </a:r>
            <a:r>
              <a:rPr lang="cs-CZ" sz="4000" b="1" dirty="0"/>
              <a:t>není způsobilý k výkonu povolání bez odborného dohledu.</a:t>
            </a:r>
          </a:p>
        </p:txBody>
      </p:sp>
    </p:spTree>
    <p:extLst>
      <p:ext uri="{BB962C8B-B14F-4D97-AF65-F5344CB8AC3E}">
        <p14:creationId xmlns:p14="http://schemas.microsoft.com/office/powerpoint/2010/main" val="387777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2724F-1D22-4466-8F0D-58153198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14" y="365125"/>
            <a:ext cx="11057586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cs-CZ" sz="3600" b="1" dirty="0"/>
              <a:t>Zdravotnický pracovník způsobilý k výkonu zdravotnického povolání bez odborného dohledu po získání odborné a specializované způsobilosti - § 22 – </a:t>
            </a:r>
            <a:r>
              <a:rPr lang="cs-CZ" sz="3600" b="1" dirty="0" err="1"/>
              <a:t>slide</a:t>
            </a:r>
            <a:r>
              <a:rPr lang="cs-CZ" sz="3600" b="1" dirty="0"/>
              <a:t> 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384EB-0F38-4FDC-948E-42637E2A1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884" y="1825625"/>
            <a:ext cx="10174310" cy="4351338"/>
          </a:xfrm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Odborná způsobilost k výkonu povolání psychologa ve zdravotnictví</a:t>
            </a:r>
          </a:p>
          <a:p>
            <a:pPr marL="0" indent="0">
              <a:buNone/>
            </a:pPr>
            <a:r>
              <a:rPr lang="cs-CZ" sz="2400" dirty="0"/>
              <a:t>(1) Odborná způsobilost k výkonu povolání psychologa ve zdravotnictví se získává absolvováním jednooborového studia akreditovaného magisterského studijního oboru psychologie navazujícího na absolvování jednooborového studia akreditovaného bakalářského studijního oboru psychologie a absolvováním akreditovaného kvalifikačního kurzu Psycholog ve zdravotnictví, který je prováděn vysokou školou podle zvláštního právního předpisu. </a:t>
            </a:r>
          </a:p>
          <a:p>
            <a:pPr marL="0" indent="0">
              <a:buNone/>
            </a:pPr>
            <a:r>
              <a:rPr lang="cs-CZ" sz="2400" dirty="0"/>
              <a:t>Podmínka, aby jednooborové studium akreditovaného magisterského studijního oboru psychologie navazovalo na absolvované jednooborové studium akreditovaného bakalářského studijního oboru psychologie, neplatí, pokud bylo jednooborové studium akreditovaného magisterského studijního oboru psychologie zahájeno nejpozději v akademickém roce 2020/2021.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13016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2724F-1D22-4466-8F0D-58153198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214" y="365125"/>
            <a:ext cx="11057586" cy="1325563"/>
          </a:xfr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b="1" dirty="0"/>
              <a:t>Zdravotnický pracovník způsobilý k výkonu zdravotnického povolání bez odborného dohledu po získání odborné a specializované způsobilosti - § 22 – </a:t>
            </a:r>
            <a:r>
              <a:rPr lang="cs-CZ" sz="3600" b="1" dirty="0" err="1"/>
              <a:t>slide</a:t>
            </a:r>
            <a:r>
              <a:rPr lang="cs-CZ" sz="3600" b="1" dirty="0"/>
              <a:t> 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384EB-0F38-4FDC-948E-42637E2A1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064" y="1825625"/>
            <a:ext cx="1058643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(2)</a:t>
            </a:r>
            <a:r>
              <a:rPr lang="cs-CZ" sz="2400" dirty="0"/>
              <a:t> Do doby získání specializované způsobilosti psycholog ve zdravotnictví pracuje u poskytovatele zdravotních služeb pod odborným dohledem psychologa ve zdravotnictví způsobilého k výkonu zdravotnického povolání bez odborného dohledu.</a:t>
            </a:r>
          </a:p>
          <a:p>
            <a:pPr marL="0" indent="0">
              <a:buNone/>
            </a:pPr>
            <a:r>
              <a:rPr lang="cs-CZ" sz="2400" b="1" dirty="0"/>
              <a:t>(3)</a:t>
            </a:r>
            <a:r>
              <a:rPr lang="cs-CZ" sz="2400" dirty="0"/>
              <a:t> Specializovaná způsobilost psychologa ve zdravotnictví se získává úspěšným dokončením specializačního vzdělávání v trvání 5 let atestační zkouškou.</a:t>
            </a:r>
          </a:p>
          <a:p>
            <a:pPr marL="0" indent="0">
              <a:buNone/>
            </a:pPr>
            <a:r>
              <a:rPr lang="cs-CZ" sz="2400" b="1" dirty="0"/>
              <a:t>(4)</a:t>
            </a:r>
            <a:r>
              <a:rPr lang="cs-CZ" sz="2400" dirty="0"/>
              <a:t> Odborná a specializovaná způsobilost k výkonu povolání psychologa ve zdravotnictví způsobilého k výkonu zdravotnického povolání bez odborného dohledu se získává absolvováním nejméně pětiletého jednooborového studia akreditovaného magisterského studijního oboru psychologie a specializačního vzdělávání v oboru klinická psychologie, pokud bylo studium v akreditovaném magisterském studijním oboru zahájeno nejpozději ve školním roce 2008/2009.</a:t>
            </a:r>
          </a:p>
        </p:txBody>
      </p:sp>
    </p:spTree>
    <p:extLst>
      <p:ext uri="{BB962C8B-B14F-4D97-AF65-F5344CB8AC3E}">
        <p14:creationId xmlns:p14="http://schemas.microsoft.com/office/powerpoint/2010/main" val="393105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384EB-0F38-4FDC-948E-42637E2A1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782" y="1078650"/>
            <a:ext cx="10586435" cy="4351338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400" b="1" dirty="0"/>
              <a:t>(5)</a:t>
            </a:r>
            <a:r>
              <a:rPr lang="cs-CZ" sz="4400" dirty="0"/>
              <a:t> Za výkon povolání psychologa ve zdravotnictví se považuje činnost v rámci preventivní, diagnostické, léčebné, neodkladné, léčebně rehabilitační a dispenzární péče v oboru klinická psychologie prováděná bez indikace lékaře.</a:t>
            </a:r>
          </a:p>
        </p:txBody>
      </p:sp>
    </p:spTree>
    <p:extLst>
      <p:ext uri="{BB962C8B-B14F-4D97-AF65-F5344CB8AC3E}">
        <p14:creationId xmlns:p14="http://schemas.microsoft.com/office/powerpoint/2010/main" val="37637697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1755</Words>
  <Application>Microsoft Office PowerPoint</Application>
  <PresentationFormat>Širokoúhlá obrazovka</PresentationFormat>
  <Paragraphs>85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Zákon č. 96/2004 Sb. Zákon o podmínkách získávání a uznávání způsobilosti k výkonu nelékařských zdravotnických povolání a k výkonu činnosti souvisejících s poskytováním zdravotní péče a o změně některých souvisejících zákonů (zákon o nelékařských zdravotnických povoláních)</vt:lpstr>
      <vt:lpstr>Prezentace aplikace PowerPoint</vt:lpstr>
      <vt:lpstr>Prezentace aplikace PowerPoint</vt:lpstr>
      <vt:lpstr>Výkon povolání zdravotnického pracovníka a jiného odborného pracovníka</vt:lpstr>
      <vt:lpstr>Prezentace aplikace PowerPoint</vt:lpstr>
      <vt:lpstr>Prezentace aplikace PowerPoint</vt:lpstr>
      <vt:lpstr>Zdravotnický pracovník způsobilý k výkonu zdravotnického povolání bez odborného dohledu po získání odborné a specializované způsobilosti - § 22 – slide A</vt:lpstr>
      <vt:lpstr>Zdravotnický pracovník způsobilý k výkonu zdravotnického povolání bez odborného dohledu po získání odborné a specializované způsobilosti - § 22 – slide B</vt:lpstr>
      <vt:lpstr>Prezentace aplikace PowerPoint</vt:lpstr>
      <vt:lpstr>Vyhláška o činnostech zdravotnických pracovníků a jiných odborných pracovníků</vt:lpstr>
      <vt:lpstr> § 3 - ČÁST DRUHÁ - ČINNOSTI ZDRAVOTNICKÝCH PRACOVNÍKŮ PO ZÍSKÁNÍ ODBORNÉ ZPŮSOBILOSTI – slide A </vt:lpstr>
      <vt:lpstr> ČÁST DRUHÁ - ČINNOSTI ZDRAVOTNICKÝCH PRACOVNÍKŮ PO ZÍSKÁNÍ ODBORNÉ ZPŮSOBILOSTI § 3 – slide B </vt:lpstr>
      <vt:lpstr>§ 23 PSYCHOLOG VE ZDRAVOTNICTVÍ(1): PSYCHOLOG VE ZDRAVOTNICTVÍ VYKONÁVÁ ČINNOSTI UVEDENÉ V § 3 – slide A</vt:lpstr>
      <vt:lpstr>§ 23 PSYCHOLOG VE ZDRAVOTNICTVÍ(1): PSYCHOLOG VE ZDRAVOTNICTVÍ VYKONÁVÁ ČINNOSTI UVEDENÉ V § 3 – slide B</vt:lpstr>
      <vt:lpstr>  § 44 - ČINNOSTI JINÝCH ODBORNÝCH PRACOVNÍKŮ  </vt:lpstr>
      <vt:lpstr>  § 53 - ČINNOSTI ZDRAVOTNICKÝCH PRACOVNÍKŮ PO ZÍSKÁNÍ SPECIALIZOVANÉ ZPŮSOBILOSTI  </vt:lpstr>
      <vt:lpstr>HLAVA XII  PSYCHOLOG VE ZDRAVOTNICTVÍ SE SPECIALIZOVANOU ZPŮSOBILOSTÍ  § 122 – klinický psycholog  </vt:lpstr>
      <vt:lpstr>PSYCHOLOG VE ZDRAVOTNICTVÍ SE SPECIALIZOVANOU ZPŮSOBILOSTÍ  § 123– Dětský klinický psycholog a §123a Psychoterapeut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Vyhláška o činnostech zdravotnických pracovníků a jiných odborných pracovníků</dc:title>
  <dc:creator>Ivanova Katerina</dc:creator>
  <cp:lastModifiedBy>Ivanova Katerina</cp:lastModifiedBy>
  <cp:revision>11</cp:revision>
  <dcterms:created xsi:type="dcterms:W3CDTF">2022-11-24T17:47:12Z</dcterms:created>
  <dcterms:modified xsi:type="dcterms:W3CDTF">2022-11-24T19:15:36Z</dcterms:modified>
</cp:coreProperties>
</file>