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Lst>
  <p:notesMasterIdLst>
    <p:notesMasterId r:id="rId115"/>
  </p:notesMasterIdLst>
  <p:handoutMasterIdLst>
    <p:handoutMasterId r:id="rId116"/>
  </p:handoutMasterIdLst>
  <p:sldIdLst>
    <p:sldId id="265" r:id="rId6"/>
    <p:sldId id="260" r:id="rId7"/>
    <p:sldId id="261" r:id="rId8"/>
    <p:sldId id="321" r:id="rId9"/>
    <p:sldId id="262" r:id="rId10"/>
    <p:sldId id="263" r:id="rId11"/>
    <p:sldId id="264" r:id="rId12"/>
    <p:sldId id="324" r:id="rId13"/>
    <p:sldId id="323" r:id="rId14"/>
    <p:sldId id="259" r:id="rId15"/>
    <p:sldId id="258" r:id="rId16"/>
    <p:sldId id="271" r:id="rId17"/>
    <p:sldId id="273" r:id="rId18"/>
    <p:sldId id="274" r:id="rId19"/>
    <p:sldId id="288" r:id="rId20"/>
    <p:sldId id="289" r:id="rId21"/>
    <p:sldId id="290" r:id="rId22"/>
    <p:sldId id="293" r:id="rId23"/>
    <p:sldId id="294" r:id="rId24"/>
    <p:sldId id="291" r:id="rId25"/>
    <p:sldId id="292" r:id="rId26"/>
    <p:sldId id="297" r:id="rId27"/>
    <p:sldId id="342" r:id="rId28"/>
    <p:sldId id="341" r:id="rId29"/>
    <p:sldId id="343" r:id="rId30"/>
    <p:sldId id="344" r:id="rId31"/>
    <p:sldId id="345" r:id="rId32"/>
    <p:sldId id="266" r:id="rId33"/>
    <p:sldId id="346" r:id="rId34"/>
    <p:sldId id="347" r:id="rId35"/>
    <p:sldId id="298" r:id="rId36"/>
    <p:sldId id="362" r:id="rId37"/>
    <p:sldId id="363" r:id="rId38"/>
    <p:sldId id="364" r:id="rId39"/>
    <p:sldId id="365" r:id="rId40"/>
    <p:sldId id="366" r:id="rId41"/>
    <p:sldId id="367" r:id="rId42"/>
    <p:sldId id="368" r:id="rId43"/>
    <p:sldId id="369" r:id="rId44"/>
    <p:sldId id="275" r:id="rId45"/>
    <p:sldId id="370" r:id="rId46"/>
    <p:sldId id="371" r:id="rId47"/>
    <p:sldId id="372" r:id="rId48"/>
    <p:sldId id="373" r:id="rId49"/>
    <p:sldId id="374" r:id="rId50"/>
    <p:sldId id="375" r:id="rId51"/>
    <p:sldId id="376" r:id="rId52"/>
    <p:sldId id="377" r:id="rId53"/>
    <p:sldId id="316" r:id="rId54"/>
    <p:sldId id="361" r:id="rId55"/>
    <p:sldId id="299" r:id="rId56"/>
    <p:sldId id="276" r:id="rId57"/>
    <p:sldId id="334" r:id="rId58"/>
    <p:sldId id="277" r:id="rId59"/>
    <p:sldId id="278" r:id="rId60"/>
    <p:sldId id="279" r:id="rId61"/>
    <p:sldId id="280" r:id="rId62"/>
    <p:sldId id="327" r:id="rId63"/>
    <p:sldId id="352" r:id="rId64"/>
    <p:sldId id="301" r:id="rId65"/>
    <p:sldId id="303" r:id="rId66"/>
    <p:sldId id="304" r:id="rId67"/>
    <p:sldId id="356" r:id="rId68"/>
    <p:sldId id="357" r:id="rId69"/>
    <p:sldId id="306" r:id="rId70"/>
    <p:sldId id="385" r:id="rId71"/>
    <p:sldId id="307" r:id="rId72"/>
    <p:sldId id="308" r:id="rId73"/>
    <p:sldId id="309" r:id="rId74"/>
    <p:sldId id="310" r:id="rId75"/>
    <p:sldId id="302" r:id="rId76"/>
    <p:sldId id="353" r:id="rId77"/>
    <p:sldId id="300" r:id="rId78"/>
    <p:sldId id="351" r:id="rId79"/>
    <p:sldId id="281" r:id="rId80"/>
    <p:sldId id="329" r:id="rId81"/>
    <p:sldId id="282" r:id="rId82"/>
    <p:sldId id="268" r:id="rId83"/>
    <p:sldId id="267" r:id="rId84"/>
    <p:sldId id="386" r:id="rId85"/>
    <p:sldId id="387" r:id="rId86"/>
    <p:sldId id="388" r:id="rId87"/>
    <p:sldId id="389" r:id="rId88"/>
    <p:sldId id="390" r:id="rId89"/>
    <p:sldId id="391" r:id="rId90"/>
    <p:sldId id="392" r:id="rId91"/>
    <p:sldId id="393" r:id="rId92"/>
    <p:sldId id="270" r:id="rId93"/>
    <p:sldId id="283" r:id="rId94"/>
    <p:sldId id="284" r:id="rId95"/>
    <p:sldId id="330" r:id="rId96"/>
    <p:sldId id="332" r:id="rId97"/>
    <p:sldId id="333" r:id="rId98"/>
    <p:sldId id="285" r:id="rId99"/>
    <p:sldId id="335" r:id="rId100"/>
    <p:sldId id="272" r:id="rId101"/>
    <p:sldId id="305" r:id="rId102"/>
    <p:sldId id="319" r:id="rId103"/>
    <p:sldId id="320" r:id="rId104"/>
    <p:sldId id="358" r:id="rId105"/>
    <p:sldId id="359" r:id="rId106"/>
    <p:sldId id="360" r:id="rId107"/>
    <p:sldId id="384" r:id="rId108"/>
    <p:sldId id="379" r:id="rId109"/>
    <p:sldId id="383" r:id="rId110"/>
    <p:sldId id="381" r:id="rId111"/>
    <p:sldId id="382" r:id="rId112"/>
    <p:sldId id="349" r:id="rId113"/>
    <p:sldId id="350" r:id="rId114"/>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56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79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B131ED1-F848-4827-B260-26C36AD0C4E8}" type="datetime1">
              <a:rPr lang="cs-CZ" smtClean="0"/>
              <a:t>10.03.2023</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cs-CZ" smtClean="0"/>
              <a:t>‹#›</a:t>
            </a:fld>
            <a:endParaRPr lang="cs-CZ"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E2769B9-C4E6-417A-B472-41C2E2BEA76A}" type="datetime1">
              <a:rPr lang="cs-CZ" smtClean="0"/>
              <a:t>10.03.2023</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cs-CZ" smtClean="0"/>
              <a:t>‹#›</a:t>
            </a:fld>
            <a:endParaRPr lang="cs-CZ"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10E1E9A-E921-4174-A0FC-51868D7AC568}" type="slidenum">
              <a:rPr lang="cs-CZ" smtClean="0"/>
              <a:t>1</a:t>
            </a:fld>
            <a:endParaRPr lang="cs-CZ" dirty="0"/>
          </a:p>
        </p:txBody>
      </p:sp>
    </p:spTree>
    <p:extLst>
      <p:ext uri="{BB962C8B-B14F-4D97-AF65-F5344CB8AC3E}">
        <p14:creationId xmlns:p14="http://schemas.microsoft.com/office/powerpoint/2010/main" val="197804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Zástupný symbol pro číslo snímku 3"/>
          <p:cNvSpPr>
            <a:spLocks noGrp="1"/>
          </p:cNvSpPr>
          <p:nvPr>
            <p:ph type="sldNum" sz="quarter" idx="5"/>
          </p:nvPr>
        </p:nvSpPr>
        <p:spPr/>
        <p:txBody>
          <a:bodyPr/>
          <a:lstStyle/>
          <a:p>
            <a:pPr>
              <a:defRPr/>
            </a:pPr>
            <a:fld id="{90C15D23-C8F4-4EA7-A57C-7E34F2A75E4F}" type="slidenum">
              <a:rPr lang="en-GB" smtClean="0"/>
              <a:pPr>
                <a:defRPr/>
              </a:pPr>
              <a:t>69</a:t>
            </a:fld>
            <a:endParaRPr lang="en-GB" dirty="0"/>
          </a:p>
        </p:txBody>
      </p:sp>
    </p:spTree>
    <p:extLst>
      <p:ext uri="{BB962C8B-B14F-4D97-AF65-F5344CB8AC3E}">
        <p14:creationId xmlns:p14="http://schemas.microsoft.com/office/powerpoint/2010/main" val="117124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Zástupný symbol pro číslo snímku 3"/>
          <p:cNvSpPr>
            <a:spLocks noGrp="1"/>
          </p:cNvSpPr>
          <p:nvPr>
            <p:ph type="sldNum" sz="quarter" idx="5"/>
          </p:nvPr>
        </p:nvSpPr>
        <p:spPr/>
        <p:txBody>
          <a:bodyPr/>
          <a:lstStyle/>
          <a:p>
            <a:pPr>
              <a:defRPr/>
            </a:pPr>
            <a:fld id="{59A658D1-5777-4555-9B15-6948E328E570}" type="slidenum">
              <a:rPr lang="en-GB" smtClean="0"/>
              <a:pPr>
                <a:defRPr/>
              </a:pPr>
              <a:t>70</a:t>
            </a:fld>
            <a:endParaRPr lang="en-GB" dirty="0"/>
          </a:p>
        </p:txBody>
      </p:sp>
    </p:spTree>
    <p:extLst>
      <p:ext uri="{BB962C8B-B14F-4D97-AF65-F5344CB8AC3E}">
        <p14:creationId xmlns:p14="http://schemas.microsoft.com/office/powerpoint/2010/main" val="333088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041400"/>
            <a:ext cx="9144000" cy="2387600"/>
          </a:xfrm>
        </p:spPr>
        <p:txBody>
          <a:bodyPr rtlCol="0" anchor="b"/>
          <a:lstStyle>
            <a:lvl1pPr algn="ctr">
              <a:defRPr sz="6000"/>
            </a:lvl1pPr>
          </a:lstStyle>
          <a:p>
            <a:pPr rtl="0"/>
            <a:r>
              <a:rPr lang="cs-CZ"/>
              <a:t>Kliknutím lze upravit styl.</a:t>
            </a:r>
            <a:endParaRPr lang="cs-CZ" dirty="0"/>
          </a:p>
        </p:txBody>
      </p:sp>
      <p:sp>
        <p:nvSpPr>
          <p:cNvPr id="3" name="Podnadpis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a:t>
            </a:r>
            <a:endParaRPr lang="cs-CZ" dirty="0"/>
          </a:p>
        </p:txBody>
      </p:sp>
      <p:sp>
        <p:nvSpPr>
          <p:cNvPr id="4" name="Zástupný symbol pro datum 3"/>
          <p:cNvSpPr>
            <a:spLocks noGrp="1"/>
          </p:cNvSpPr>
          <p:nvPr>
            <p:ph type="dt" sz="half" idx="10"/>
          </p:nvPr>
        </p:nvSpPr>
        <p:spPr/>
        <p:txBody>
          <a:bodyPr rtlCol="0"/>
          <a:lstStyle/>
          <a:p>
            <a:pPr rtl="0"/>
            <a:fld id="{22FABB77-DD19-46DE-ACC5-B79B5659AF79}" type="datetime1">
              <a:rPr lang="cs-CZ" smtClean="0"/>
              <a:t>10.03.2023</a:t>
            </a:fld>
            <a:endParaRPr lang="cs-CZ" dirty="0"/>
          </a:p>
        </p:txBody>
      </p:sp>
      <p:sp>
        <p:nvSpPr>
          <p:cNvPr id="5" name="Zástupný symbol pro zápatí 4"/>
          <p:cNvSpPr>
            <a:spLocks noGrp="1"/>
          </p:cNvSpPr>
          <p:nvPr>
            <p:ph type="ftr" sz="quarter" idx="11"/>
          </p:nvPr>
        </p:nvSpPr>
        <p:spPr/>
        <p:txBody>
          <a:bodyPr rtlCol="0"/>
          <a:lstStyle/>
          <a:p>
            <a:pPr rtl="0"/>
            <a:r>
              <a:rPr lang="pl-PL"/>
              <a:t>FF_kurz_psycholog_ve_zdravotnictví</a:t>
            </a:r>
            <a:endParaRPr lang="cs-CZ" dirty="0"/>
          </a:p>
        </p:txBody>
      </p:sp>
      <p:sp>
        <p:nvSpPr>
          <p:cNvPr id="6" name="Zástupný symbol pro číslo snímku 5"/>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1562100" y="1825625"/>
            <a:ext cx="9791700" cy="4351338"/>
          </a:xfrm>
        </p:spPr>
        <p:txBody>
          <a:bodyPr vert="eaVert" rtlCol="0"/>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datum 3"/>
          <p:cNvSpPr>
            <a:spLocks noGrp="1"/>
          </p:cNvSpPr>
          <p:nvPr>
            <p:ph type="dt" sz="half" idx="10"/>
          </p:nvPr>
        </p:nvSpPr>
        <p:spPr/>
        <p:txBody>
          <a:bodyPr rtlCol="0"/>
          <a:lstStyle/>
          <a:p>
            <a:pPr rtl="0"/>
            <a:fld id="{966B1A76-9CCC-4E43-8338-A61E81AA56EE}" type="datetime1">
              <a:rPr lang="cs-CZ" smtClean="0"/>
              <a:t>10.03.2023</a:t>
            </a:fld>
            <a:endParaRPr lang="cs-CZ" dirty="0"/>
          </a:p>
        </p:txBody>
      </p:sp>
      <p:sp>
        <p:nvSpPr>
          <p:cNvPr id="5" name="Zástupný symbol pro zápatí 4"/>
          <p:cNvSpPr>
            <a:spLocks noGrp="1"/>
          </p:cNvSpPr>
          <p:nvPr>
            <p:ph type="ftr" sz="quarter" idx="11"/>
          </p:nvPr>
        </p:nvSpPr>
        <p:spPr/>
        <p:txBody>
          <a:bodyPr rtlCol="0"/>
          <a:lstStyle/>
          <a:p>
            <a:pPr rtl="0"/>
            <a:r>
              <a:rPr lang="pl-PL"/>
              <a:t>FF_kurz_psycholog_ve_zdravotnictví</a:t>
            </a:r>
            <a:endParaRPr lang="cs-CZ" dirty="0"/>
          </a:p>
        </p:txBody>
      </p:sp>
      <p:sp>
        <p:nvSpPr>
          <p:cNvPr id="6" name="Zástupný symbol pro číslo snímku 5"/>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1562100" y="365125"/>
            <a:ext cx="7010400" cy="5811838"/>
          </a:xfrm>
        </p:spPr>
        <p:txBody>
          <a:bodyPr vert="eaVert" rtlCol="0"/>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datum 3"/>
          <p:cNvSpPr>
            <a:spLocks noGrp="1"/>
          </p:cNvSpPr>
          <p:nvPr>
            <p:ph type="dt" sz="half" idx="10"/>
          </p:nvPr>
        </p:nvSpPr>
        <p:spPr/>
        <p:txBody>
          <a:bodyPr rtlCol="0"/>
          <a:lstStyle/>
          <a:p>
            <a:pPr rtl="0"/>
            <a:fld id="{A67F4C3B-C23A-4AA2-A9F8-6B86F8424626}" type="datetime1">
              <a:rPr lang="cs-CZ" smtClean="0"/>
              <a:t>10.03.2023</a:t>
            </a:fld>
            <a:endParaRPr lang="cs-CZ" dirty="0"/>
          </a:p>
        </p:txBody>
      </p:sp>
      <p:sp>
        <p:nvSpPr>
          <p:cNvPr id="5" name="Zástupný symbol pro zápatí 4"/>
          <p:cNvSpPr>
            <a:spLocks noGrp="1"/>
          </p:cNvSpPr>
          <p:nvPr>
            <p:ph type="ftr" sz="quarter" idx="11"/>
          </p:nvPr>
        </p:nvSpPr>
        <p:spPr/>
        <p:txBody>
          <a:bodyPr rtlCol="0"/>
          <a:lstStyle/>
          <a:p>
            <a:pPr rtl="0"/>
            <a:r>
              <a:rPr lang="pl-PL"/>
              <a:t>FF_kurz_psycholog_ve_zdravotnictví</a:t>
            </a:r>
            <a:endParaRPr lang="cs-CZ" dirty="0"/>
          </a:p>
        </p:txBody>
      </p:sp>
      <p:sp>
        <p:nvSpPr>
          <p:cNvPr id="6" name="Zástupný symbol pro číslo snímku 5"/>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nímek_1 s titulkem">
    <p:spTree>
      <p:nvGrpSpPr>
        <p:cNvPr id="1" name=""/>
        <p:cNvGrpSpPr/>
        <p:nvPr/>
      </p:nvGrpSpPr>
      <p:grpSpPr>
        <a:xfrm>
          <a:off x="0" y="0"/>
          <a:ext cx="0" cy="0"/>
          <a:chOff x="0" y="0"/>
          <a:chExt cx="0" cy="0"/>
        </a:xfrm>
      </p:grpSpPr>
      <p:sp>
        <p:nvSpPr>
          <p:cNvPr id="9" name="Nadpis 1"/>
          <p:cNvSpPr>
            <a:spLocks noGrp="1"/>
          </p:cNvSpPr>
          <p:nvPr>
            <p:ph type="title"/>
          </p:nvPr>
        </p:nvSpPr>
        <p:spPr>
          <a:xfrm>
            <a:off x="1562100" y="457200"/>
            <a:ext cx="3932237" cy="1600200"/>
          </a:xfrm>
        </p:spPr>
        <p:txBody>
          <a:bodyPr rtlCol="0" anchor="b"/>
          <a:lstStyle>
            <a:lvl1pPr>
              <a:defRPr sz="3200"/>
            </a:lvl1pPr>
          </a:lstStyle>
          <a:p>
            <a:pPr rtl="0"/>
            <a:r>
              <a:rPr lang="cs-CZ"/>
              <a:t>Kliknutím lze upravit styl.</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8" name="Zástupný symbol pro text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Upravte styly předlohy textu.</a:t>
            </a:r>
          </a:p>
        </p:txBody>
      </p:sp>
      <p:sp>
        <p:nvSpPr>
          <p:cNvPr id="5" name="Zástupný symbol pro datum 4"/>
          <p:cNvSpPr>
            <a:spLocks noGrp="1"/>
          </p:cNvSpPr>
          <p:nvPr>
            <p:ph type="dt" sz="half" idx="10"/>
          </p:nvPr>
        </p:nvSpPr>
        <p:spPr/>
        <p:txBody>
          <a:bodyPr rtlCol="0"/>
          <a:lstStyle/>
          <a:p>
            <a:pPr rtl="0"/>
            <a:fld id="{F8D23801-4C30-41DE-947F-F9165E642CFE}" type="datetime1">
              <a:rPr lang="cs-CZ" noProof="0" smtClean="0"/>
              <a:t>10.03.2023</a:t>
            </a:fld>
            <a:endParaRPr lang="cs-CZ" noProof="0" dirty="0"/>
          </a:p>
        </p:txBody>
      </p:sp>
      <p:sp>
        <p:nvSpPr>
          <p:cNvPr id="6" name="Zástupný symbol pro zápatí 5"/>
          <p:cNvSpPr>
            <a:spLocks noGrp="1"/>
          </p:cNvSpPr>
          <p:nvPr>
            <p:ph type="ftr" sz="quarter" idx="11"/>
          </p:nvPr>
        </p:nvSpPr>
        <p:spPr/>
        <p:txBody>
          <a:bodyPr rtlCol="0"/>
          <a:lstStyle/>
          <a:p>
            <a:pPr rtl="0"/>
            <a:r>
              <a:rPr lang="pl-PL"/>
              <a:t>FF_kurz_psycholog_ve_zdravotnictví</a:t>
            </a:r>
            <a:endParaRPr lang="cs-CZ" dirty="0"/>
          </a:p>
        </p:txBody>
      </p:sp>
      <p:sp>
        <p:nvSpPr>
          <p:cNvPr id="7" name="Zástupný symbol pro číslo snímku 6"/>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rtlCol="0" anchor="b"/>
          <a:lstStyle>
            <a:lvl1pPr algn="ctr">
              <a:defRPr sz="6000"/>
            </a:lvl1pPr>
          </a:lstStyle>
          <a:p>
            <a:pPr rtl="0"/>
            <a:r>
              <a:rPr lang="cs-CZ"/>
              <a:t>Kliknutím lze upravit styl.</a:t>
            </a:r>
            <a:endParaRPr lang="cs-CZ" dirty="0"/>
          </a:p>
        </p:txBody>
      </p:sp>
      <p:sp>
        <p:nvSpPr>
          <p:cNvPr id="3" name="Podnadpis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a:t>
            </a:r>
            <a:endParaRPr lang="cs-CZ" dirty="0"/>
          </a:p>
        </p:txBody>
      </p:sp>
      <p:sp>
        <p:nvSpPr>
          <p:cNvPr id="4" name="Zástupný symbol pro datum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50AD65A6-D2A8-474D-9F15-94BBEF77D521}"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Skupina 6"/>
          <p:cNvGrpSpPr/>
          <p:nvPr userDrawn="1"/>
        </p:nvGrpSpPr>
        <p:grpSpPr>
          <a:xfrm>
            <a:off x="0" y="-17227"/>
            <a:ext cx="12221028" cy="7054380"/>
            <a:chOff x="-29028" y="0"/>
            <a:chExt cx="12221028" cy="7054380"/>
          </a:xfrm>
        </p:grpSpPr>
        <p:pic>
          <p:nvPicPr>
            <p:cNvPr id="8" name="Obrázek 7"/>
            <p:cNvPicPr>
              <a:picLocks noChangeAspect="1"/>
            </p:cNvPicPr>
            <p:nvPr/>
          </p:nvPicPr>
          <p:blipFill rotWithShape="1">
            <a:blip r:embed="rId2"/>
            <a:srcRect l="9721"/>
            <a:stretch/>
          </p:blipFill>
          <p:spPr>
            <a:xfrm>
              <a:off x="-29028" y="0"/>
              <a:ext cx="12221028" cy="7054380"/>
            </a:xfrm>
            <a:prstGeom prst="rect">
              <a:avLst/>
            </a:prstGeom>
          </p:spPr>
        </p:pic>
        <p:grpSp>
          <p:nvGrpSpPr>
            <p:cNvPr id="9" name="Skupina 8"/>
            <p:cNvGrpSpPr/>
            <p:nvPr/>
          </p:nvGrpSpPr>
          <p:grpSpPr>
            <a:xfrm>
              <a:off x="7045160" y="3839994"/>
              <a:ext cx="3270049" cy="647652"/>
              <a:chOff x="7045160" y="3839994"/>
              <a:chExt cx="3270049" cy="647652"/>
            </a:xfrm>
          </p:grpSpPr>
          <p:sp>
            <p:nvSpPr>
              <p:cNvPr id="10" name="Zaoblený obdélník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Zaoblený obdélník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Zaoblený obdélník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Zaoblený obdélník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4" name="Ovál 13"/>
          <p:cNvSpPr/>
          <p:nvPr userDrawn="1"/>
        </p:nvSpPr>
        <p:spPr>
          <a:xfrm>
            <a:off x="8959117" y="2854089"/>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bdélník 14"/>
          <p:cNvSpPr/>
          <p:nvPr userDrawn="1"/>
        </p:nvSpPr>
        <p:spPr>
          <a:xfrm>
            <a:off x="9760291" y="235162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vnoramenný trojúhelník 15"/>
          <p:cNvSpPr/>
          <p:nvPr userDrawn="1"/>
        </p:nvSpPr>
        <p:spPr>
          <a:xfrm>
            <a:off x="8414089" y="2180988"/>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ovnoběžník 16"/>
          <p:cNvSpPr/>
          <p:nvPr userDrawn="1"/>
        </p:nvSpPr>
        <p:spPr>
          <a:xfrm>
            <a:off x="7542769" y="2200691"/>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Srdce 17"/>
          <p:cNvSpPr/>
          <p:nvPr userDrawn="1"/>
        </p:nvSpPr>
        <p:spPr>
          <a:xfrm>
            <a:off x="10561465" y="2133345"/>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973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Úvodní snímek">
    <p:bg>
      <p:bgPr>
        <a:solidFill>
          <a:schemeClr val="bg2">
            <a:lumMod val="25000"/>
          </a:schemeClr>
        </a:solidFill>
        <a:effectLst/>
      </p:bgPr>
    </p:bg>
    <p:spTree>
      <p:nvGrpSpPr>
        <p:cNvPr id="1" name=""/>
        <p:cNvGrpSpPr/>
        <p:nvPr/>
      </p:nvGrpSpPr>
      <p:grpSpPr>
        <a:xfrm>
          <a:off x="0" y="0"/>
          <a:ext cx="0" cy="0"/>
          <a:chOff x="0" y="0"/>
          <a:chExt cx="0" cy="0"/>
        </a:xfrm>
      </p:grpSpPr>
      <p:pic>
        <p:nvPicPr>
          <p:cNvPr id="7" name="Obrázek 6"/>
          <p:cNvPicPr>
            <a:picLocks noChangeAspect="1"/>
          </p:cNvPicPr>
          <p:nvPr userDrawn="1"/>
        </p:nvPicPr>
        <p:blipFill rotWithShape="1">
          <a:blip r:embed="rId2"/>
          <a:srcRect r="36869"/>
          <a:stretch/>
        </p:blipFill>
        <p:spPr>
          <a:xfrm>
            <a:off x="5323658" y="1624993"/>
            <a:ext cx="6868342" cy="5092739"/>
          </a:xfrm>
          <a:prstGeom prst="rect">
            <a:avLst/>
          </a:prstGeom>
        </p:spPr>
      </p:pic>
    </p:spTree>
    <p:extLst>
      <p:ext uri="{BB962C8B-B14F-4D97-AF65-F5344CB8AC3E}">
        <p14:creationId xmlns:p14="http://schemas.microsoft.com/office/powerpoint/2010/main" val="270903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rtlCol="0" anchor="b"/>
          <a:lstStyle>
            <a:lvl1pPr algn="ctr">
              <a:defRPr sz="6000"/>
            </a:lvl1pPr>
          </a:lstStyle>
          <a:p>
            <a:pPr rtl="0"/>
            <a:r>
              <a:rPr lang="cs-CZ"/>
              <a:t>Kliknutím lze upravit styl.</a:t>
            </a:r>
            <a:endParaRPr lang="cs-CZ" dirty="0"/>
          </a:p>
        </p:txBody>
      </p:sp>
      <p:sp>
        <p:nvSpPr>
          <p:cNvPr id="3" name="Podnadpis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a:t>
            </a:r>
            <a:endParaRPr lang="cs-CZ" dirty="0"/>
          </a:p>
        </p:txBody>
      </p:sp>
      <p:sp>
        <p:nvSpPr>
          <p:cNvPr id="4" name="Zástupný symbol pro datum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8C723440-5CA1-468A-ADE9-5A89211CA590}"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Skupina 6"/>
          <p:cNvGrpSpPr/>
          <p:nvPr userDrawn="1"/>
        </p:nvGrpSpPr>
        <p:grpSpPr>
          <a:xfrm>
            <a:off x="0" y="0"/>
            <a:ext cx="12268200" cy="6887497"/>
            <a:chOff x="0" y="-29497"/>
            <a:chExt cx="12268200" cy="6887497"/>
          </a:xfrm>
        </p:grpSpPr>
        <p:pic>
          <p:nvPicPr>
            <p:cNvPr id="8" name="Obrázek 7"/>
            <p:cNvPicPr>
              <a:picLocks noChangeAspect="1"/>
            </p:cNvPicPr>
            <p:nvPr/>
          </p:nvPicPr>
          <p:blipFill rotWithShape="1">
            <a:blip r:embed="rId2"/>
            <a:srcRect l="6570" t="16308"/>
            <a:stretch/>
          </p:blipFill>
          <p:spPr>
            <a:xfrm>
              <a:off x="0" y="-29497"/>
              <a:ext cx="12268200" cy="6887497"/>
            </a:xfrm>
            <a:prstGeom prst="rect">
              <a:avLst/>
            </a:prstGeom>
          </p:spPr>
        </p:pic>
        <p:sp>
          <p:nvSpPr>
            <p:cNvPr id="9" name="Zaoblený obdélník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Zaoblený obdélník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ál 10"/>
          <p:cNvSpPr/>
          <p:nvPr userDrawn="1"/>
        </p:nvSpPr>
        <p:spPr>
          <a:xfrm>
            <a:off x="9573760" y="2632843"/>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bdélník 11"/>
          <p:cNvSpPr/>
          <p:nvPr userDrawn="1"/>
        </p:nvSpPr>
        <p:spPr>
          <a:xfrm>
            <a:off x="9894319"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vnoramenný trojúhelník 12"/>
          <p:cNvSpPr/>
          <p:nvPr userDrawn="1"/>
        </p:nvSpPr>
        <p:spPr>
          <a:xfrm>
            <a:off x="8866641"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ovnoběžník 13"/>
          <p:cNvSpPr/>
          <p:nvPr userDrawn="1"/>
        </p:nvSpPr>
        <p:spPr>
          <a:xfrm>
            <a:off x="8628376" y="2797942"/>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rdce 14"/>
          <p:cNvSpPr/>
          <p:nvPr userDrawn="1"/>
        </p:nvSpPr>
        <p:spPr>
          <a:xfrm>
            <a:off x="10720899"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01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datum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8A23317C-4BA7-4830-A1D6-9F0EAFDD6A36}"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64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rtlCol="0" anchor="b"/>
          <a:lstStyle>
            <a:lvl1pPr>
              <a:defRPr sz="6000"/>
            </a:lvl1pPr>
          </a:lstStyle>
          <a:p>
            <a:pPr rtl="0"/>
            <a:r>
              <a:rPr lang="cs-CZ"/>
              <a:t>Kliknutím lze upravit styl.</a:t>
            </a:r>
            <a:endParaRPr lang="cs-CZ" dirty="0"/>
          </a:p>
        </p:txBody>
      </p:sp>
      <p:sp>
        <p:nvSpPr>
          <p:cNvPr id="3" name="Zástupný symbol pro text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cs-CZ"/>
              <a:t>Upravte styly předlohy textu.</a:t>
            </a:r>
          </a:p>
        </p:txBody>
      </p:sp>
      <p:sp>
        <p:nvSpPr>
          <p:cNvPr id="4" name="Zástupný symbol pro datum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4E5B8117-2DBA-479A-AF89-A6F59D387A9D}"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05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obsah 2"/>
          <p:cNvSpPr>
            <a:spLocks noGrp="1"/>
          </p:cNvSpPr>
          <p:nvPr>
            <p:ph sz="half" idx="1"/>
          </p:nvPr>
        </p:nvSpPr>
        <p:spPr>
          <a:xfrm>
            <a:off x="838200" y="1825625"/>
            <a:ext cx="5181600" cy="4351338"/>
          </a:xfrm>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obsah 3"/>
          <p:cNvSpPr>
            <a:spLocks noGrp="1"/>
          </p:cNvSpPr>
          <p:nvPr>
            <p:ph sz="half" idx="2"/>
          </p:nvPr>
        </p:nvSpPr>
        <p:spPr>
          <a:xfrm>
            <a:off x="6172200" y="1825625"/>
            <a:ext cx="5181600" cy="4351338"/>
          </a:xfrm>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datum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B0748792-3184-4EBE-9624-9D9DD63FB20E}"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203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rtlCol="0"/>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Upravte styly předlohy textu.</a:t>
            </a:r>
          </a:p>
        </p:txBody>
      </p:sp>
      <p:sp>
        <p:nvSpPr>
          <p:cNvPr id="4" name="Zástupný symbol pro obsah 3"/>
          <p:cNvSpPr>
            <a:spLocks noGrp="1"/>
          </p:cNvSpPr>
          <p:nvPr>
            <p:ph sz="half" idx="2"/>
          </p:nvPr>
        </p:nvSpPr>
        <p:spPr>
          <a:xfrm>
            <a:off x="839788" y="2505075"/>
            <a:ext cx="5157787" cy="3684588"/>
          </a:xfrm>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text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Upravte styly předlohy textu.</a:t>
            </a:r>
          </a:p>
        </p:txBody>
      </p:sp>
      <p:sp>
        <p:nvSpPr>
          <p:cNvPr id="6" name="Zástupný symbol pro obsah 5"/>
          <p:cNvSpPr>
            <a:spLocks noGrp="1"/>
          </p:cNvSpPr>
          <p:nvPr>
            <p:ph sz="quarter" idx="4"/>
          </p:nvPr>
        </p:nvSpPr>
        <p:spPr>
          <a:xfrm>
            <a:off x="6172200" y="2505075"/>
            <a:ext cx="5183188" cy="3684588"/>
          </a:xfrm>
        </p:spPr>
        <p:txBody>
          <a:bodyPr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7" name="Zástupný symbol pro datum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E491C8-75B3-460C-9AC1-84CC3F5096F9}"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Zástupný symbol pro zápatí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Zástupný symbol pro číslo snímk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97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datum 3"/>
          <p:cNvSpPr>
            <a:spLocks noGrp="1"/>
          </p:cNvSpPr>
          <p:nvPr>
            <p:ph type="dt" sz="half" idx="10"/>
          </p:nvPr>
        </p:nvSpPr>
        <p:spPr/>
        <p:txBody>
          <a:bodyPr rtlCol="0"/>
          <a:lstStyle/>
          <a:p>
            <a:pPr rtl="0"/>
            <a:fld id="{8A2EC181-C8FD-4D88-91C4-716103A43F89}" type="datetime1">
              <a:rPr lang="cs-CZ" smtClean="0"/>
              <a:t>10.03.2023</a:t>
            </a:fld>
            <a:endParaRPr lang="cs-CZ" dirty="0"/>
          </a:p>
        </p:txBody>
      </p:sp>
      <p:sp>
        <p:nvSpPr>
          <p:cNvPr id="5" name="Zástupný symbol pro zápatí 4"/>
          <p:cNvSpPr>
            <a:spLocks noGrp="1"/>
          </p:cNvSpPr>
          <p:nvPr>
            <p:ph type="ftr" sz="quarter" idx="11"/>
          </p:nvPr>
        </p:nvSpPr>
        <p:spPr/>
        <p:txBody>
          <a:bodyPr rtlCol="0"/>
          <a:lstStyle/>
          <a:p>
            <a:pPr rtl="0"/>
            <a:r>
              <a:rPr lang="pl-PL"/>
              <a:t>FF_kurz_psycholog_ve_zdravotnictví</a:t>
            </a:r>
            <a:endParaRPr lang="cs-CZ" dirty="0"/>
          </a:p>
        </p:txBody>
      </p:sp>
      <p:sp>
        <p:nvSpPr>
          <p:cNvPr id="6" name="Zástupný symbol pro číslo snímku 5"/>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datum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CFC8FE4C-CC3C-4E5E-B31D-3ACC592CBBEA}"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Zástupný symbol pro zápatí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ástupný symbol pro číslo snímk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361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4AF82869-02B3-4653-A50B-59D586A66FEA}"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Zástupný symbol pro zápatí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Zástupný symbol pro číslo snímk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070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rtlCol="0" anchor="b"/>
          <a:lstStyle>
            <a:lvl1pPr>
              <a:defRPr sz="3200"/>
            </a:lvl1pPr>
          </a:lstStyle>
          <a:p>
            <a:pPr rtl="0"/>
            <a:r>
              <a:rPr lang="cs-CZ" noProof="0"/>
              <a:t>Kliknutím lze upravit styl.</a:t>
            </a:r>
            <a:endParaRPr lang="cs-CZ" noProof="0" dirty="0"/>
          </a:p>
        </p:txBody>
      </p:sp>
      <p:sp>
        <p:nvSpPr>
          <p:cNvPr id="3" name="Zástupný symbol pro obsah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text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noProof="0"/>
              <a:t>Upravte styly předlohy textu.</a:t>
            </a:r>
          </a:p>
        </p:txBody>
      </p:sp>
      <p:sp>
        <p:nvSpPr>
          <p:cNvPr id="5" name="Zástupný symbol pro datum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BADA67FD-836D-46C5-BF6E-D42A67F643B7}"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25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rtlCol="0" anchor="b"/>
          <a:lstStyle>
            <a:lvl1pPr>
              <a:defRPr sz="3200"/>
            </a:lvl1pPr>
          </a:lstStyle>
          <a:p>
            <a:pPr rtl="0"/>
            <a:r>
              <a:rPr lang="cs-CZ" noProof="0"/>
              <a:t>Kliknutím lze upravit styl.</a:t>
            </a:r>
            <a:endParaRPr lang="cs-CZ" noProof="0" dirty="0"/>
          </a:p>
        </p:txBody>
      </p:sp>
      <p:sp>
        <p:nvSpPr>
          <p:cNvPr id="3" name="Zástupný symbol obrázku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Kliknutím na ikonu přidáte obrázek.</a:t>
            </a:r>
            <a:endParaRPr lang="cs-CZ" noProof="0" dirty="0"/>
          </a:p>
        </p:txBody>
      </p:sp>
      <p:sp>
        <p:nvSpPr>
          <p:cNvPr id="4" name="Zástupný symbol pro text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noProof="0"/>
              <a:t>Upravte styly předlohy textu.</a:t>
            </a:r>
          </a:p>
        </p:txBody>
      </p:sp>
      <p:sp>
        <p:nvSpPr>
          <p:cNvPr id="5" name="Zástupný symbol pro datum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6E7DEBC-3B05-4415-A5A4-93F664D81253}"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zápatí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361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88F619D4-E551-4682-B1BC-690AF033B349}"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823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a:xfrm>
            <a:off x="838200" y="365125"/>
            <a:ext cx="7734300" cy="5811838"/>
          </a:xfrm>
        </p:spPr>
        <p:txBody>
          <a:bodyPr vert="eaVert" rtlCol="0"/>
          <a:lstStyle/>
          <a:p>
            <a:pPr lvl="0" rtl="0"/>
            <a:r>
              <a:rPr lang="cs-CZ" noProof="0"/>
              <a:t>Upravte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9E6D419-59CB-4735-92EB-D22C79D50FF2}"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74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41658" y="1709738"/>
            <a:ext cx="10105791" cy="2862262"/>
          </a:xfrm>
        </p:spPr>
        <p:txBody>
          <a:bodyPr rtlCol="0" anchor="b"/>
          <a:lstStyle>
            <a:lvl1pPr>
              <a:defRPr sz="6000"/>
            </a:lvl1pPr>
          </a:lstStyle>
          <a:p>
            <a:pPr rtl="0"/>
            <a:r>
              <a:rPr lang="cs-CZ"/>
              <a:t>Kliknutím lze upravit styl.</a:t>
            </a:r>
            <a:endParaRPr lang="cs-CZ" dirty="0"/>
          </a:p>
        </p:txBody>
      </p:sp>
      <p:sp>
        <p:nvSpPr>
          <p:cNvPr id="3" name="Zástupný symbol pro text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cs-CZ"/>
              <a:t>Upravte styly předlohy textu.</a:t>
            </a:r>
          </a:p>
        </p:txBody>
      </p:sp>
      <p:sp>
        <p:nvSpPr>
          <p:cNvPr id="4" name="Zástupný symbol pro datum 3"/>
          <p:cNvSpPr>
            <a:spLocks noGrp="1"/>
          </p:cNvSpPr>
          <p:nvPr>
            <p:ph type="dt" sz="half" idx="10"/>
          </p:nvPr>
        </p:nvSpPr>
        <p:spPr/>
        <p:txBody>
          <a:bodyPr rtlCol="0"/>
          <a:lstStyle/>
          <a:p>
            <a:pPr rtl="0"/>
            <a:fld id="{2793DBB6-B002-4C37-A83F-3CBAC3CA0798}" type="datetime1">
              <a:rPr lang="cs-CZ" smtClean="0"/>
              <a:t>10.03.2023</a:t>
            </a:fld>
            <a:endParaRPr lang="cs-CZ" dirty="0"/>
          </a:p>
        </p:txBody>
      </p:sp>
      <p:sp>
        <p:nvSpPr>
          <p:cNvPr id="5" name="Zástupný symbol pro zápatí 4"/>
          <p:cNvSpPr>
            <a:spLocks noGrp="1"/>
          </p:cNvSpPr>
          <p:nvPr>
            <p:ph type="ftr" sz="quarter" idx="11"/>
          </p:nvPr>
        </p:nvSpPr>
        <p:spPr/>
        <p:txBody>
          <a:bodyPr rtlCol="0"/>
          <a:lstStyle/>
          <a:p>
            <a:pPr rtl="0"/>
            <a:r>
              <a:rPr lang="pl-PL"/>
              <a:t>FF_kurz_psycholog_ve_zdravotnictví</a:t>
            </a:r>
            <a:endParaRPr lang="cs-CZ" dirty="0"/>
          </a:p>
        </p:txBody>
      </p:sp>
      <p:sp>
        <p:nvSpPr>
          <p:cNvPr id="6" name="Zástupný symbol pro číslo snímku 5"/>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obsah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obsah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datum 4"/>
          <p:cNvSpPr>
            <a:spLocks noGrp="1"/>
          </p:cNvSpPr>
          <p:nvPr>
            <p:ph type="dt" sz="half" idx="10"/>
          </p:nvPr>
        </p:nvSpPr>
        <p:spPr/>
        <p:txBody>
          <a:bodyPr rtlCol="0"/>
          <a:lstStyle/>
          <a:p>
            <a:pPr rtl="0"/>
            <a:fld id="{2E9F8583-F33E-4983-8555-107E7CF2ECED}" type="datetime1">
              <a:rPr lang="cs-CZ" smtClean="0"/>
              <a:t>10.03.2023</a:t>
            </a:fld>
            <a:endParaRPr lang="cs-CZ" dirty="0"/>
          </a:p>
        </p:txBody>
      </p:sp>
      <p:sp>
        <p:nvSpPr>
          <p:cNvPr id="6" name="Zástupný symbol pro zápatí 5"/>
          <p:cNvSpPr>
            <a:spLocks noGrp="1"/>
          </p:cNvSpPr>
          <p:nvPr>
            <p:ph type="ftr" sz="quarter" idx="11"/>
          </p:nvPr>
        </p:nvSpPr>
        <p:spPr/>
        <p:txBody>
          <a:bodyPr rtlCol="0"/>
          <a:lstStyle/>
          <a:p>
            <a:pPr rtl="0"/>
            <a:r>
              <a:rPr lang="pl-PL"/>
              <a:t>FF_kurz_psycholog_ve_zdravotnictví</a:t>
            </a:r>
            <a:endParaRPr lang="cs-CZ" dirty="0"/>
          </a:p>
        </p:txBody>
      </p:sp>
      <p:sp>
        <p:nvSpPr>
          <p:cNvPr id="7" name="Zástupný symbol pro číslo snímku 6"/>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324100" y="274638"/>
            <a:ext cx="9023350" cy="1143000"/>
          </a:xfrm>
        </p:spPr>
        <p:txBody>
          <a:bodyPr rtlCol="0"/>
          <a:lstStyle/>
          <a:p>
            <a:pPr rtl="0"/>
            <a:r>
              <a:rPr lang="cs-CZ"/>
              <a:t>Kliknutím lze upravit styl.</a:t>
            </a:r>
            <a:endParaRPr lang="cs-CZ" dirty="0"/>
          </a:p>
        </p:txBody>
      </p:sp>
      <p:sp>
        <p:nvSpPr>
          <p:cNvPr id="3" name="Zástupný symbol pro text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4" name="Zástupný symbol pro obsah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6" name="Zástupný symbol pro obsah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7" name="Zástupný symbol pro datum 6"/>
          <p:cNvSpPr>
            <a:spLocks noGrp="1"/>
          </p:cNvSpPr>
          <p:nvPr>
            <p:ph type="dt" sz="half" idx="10"/>
          </p:nvPr>
        </p:nvSpPr>
        <p:spPr/>
        <p:txBody>
          <a:bodyPr rtlCol="0"/>
          <a:lstStyle/>
          <a:p>
            <a:pPr rtl="0"/>
            <a:fld id="{81038C9F-2F56-424A-A79B-5C003F310838}" type="datetime1">
              <a:rPr lang="cs-CZ" smtClean="0"/>
              <a:t>10.03.2023</a:t>
            </a:fld>
            <a:endParaRPr lang="cs-CZ" dirty="0"/>
          </a:p>
        </p:txBody>
      </p:sp>
      <p:sp>
        <p:nvSpPr>
          <p:cNvPr id="8" name="Zástupný symbol pro zápatí 7"/>
          <p:cNvSpPr>
            <a:spLocks noGrp="1"/>
          </p:cNvSpPr>
          <p:nvPr>
            <p:ph type="ftr" sz="quarter" idx="11"/>
          </p:nvPr>
        </p:nvSpPr>
        <p:spPr/>
        <p:txBody>
          <a:bodyPr rtlCol="0"/>
          <a:lstStyle/>
          <a:p>
            <a:pPr rtl="0"/>
            <a:r>
              <a:rPr lang="pl-PL"/>
              <a:t>FF_kurz_psycholog_ve_zdravotnictví</a:t>
            </a:r>
            <a:endParaRPr lang="cs-CZ" dirty="0"/>
          </a:p>
        </p:txBody>
      </p:sp>
      <p:sp>
        <p:nvSpPr>
          <p:cNvPr id="9" name="Zástupný symbol pro číslo snímku 8"/>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datum 2"/>
          <p:cNvSpPr>
            <a:spLocks noGrp="1"/>
          </p:cNvSpPr>
          <p:nvPr>
            <p:ph type="dt" sz="half" idx="10"/>
          </p:nvPr>
        </p:nvSpPr>
        <p:spPr/>
        <p:txBody>
          <a:bodyPr rtlCol="0"/>
          <a:lstStyle/>
          <a:p>
            <a:pPr rtl="0"/>
            <a:fld id="{DFF451B4-3AD5-4F48-9FEE-F1415E95F7D8}" type="datetime1">
              <a:rPr lang="cs-CZ" smtClean="0"/>
              <a:t>10.03.2023</a:t>
            </a:fld>
            <a:endParaRPr lang="cs-CZ" dirty="0"/>
          </a:p>
        </p:txBody>
      </p:sp>
      <p:sp>
        <p:nvSpPr>
          <p:cNvPr id="4" name="Zástupný symbol pro zápatí 3"/>
          <p:cNvSpPr>
            <a:spLocks noGrp="1"/>
          </p:cNvSpPr>
          <p:nvPr>
            <p:ph type="ftr" sz="quarter" idx="11"/>
          </p:nvPr>
        </p:nvSpPr>
        <p:spPr/>
        <p:txBody>
          <a:bodyPr rtlCol="0"/>
          <a:lstStyle/>
          <a:p>
            <a:pPr rtl="0"/>
            <a:r>
              <a:rPr lang="pl-PL"/>
              <a:t>FF_kurz_psycholog_ve_zdravotnictví</a:t>
            </a:r>
            <a:endParaRPr lang="cs-CZ" dirty="0"/>
          </a:p>
        </p:txBody>
      </p:sp>
      <p:sp>
        <p:nvSpPr>
          <p:cNvPr id="5" name="Zástupný symbol pro číslo snímku 4"/>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7A059B02-C8A5-4A20-A8A5-AB60F1A7FA1E}" type="datetime1">
              <a:rPr lang="cs-CZ" smtClean="0"/>
              <a:t>10.03.2023</a:t>
            </a:fld>
            <a:endParaRPr lang="cs-CZ" dirty="0"/>
          </a:p>
        </p:txBody>
      </p:sp>
      <p:sp>
        <p:nvSpPr>
          <p:cNvPr id="3" name="Zástupný symbol pro zápatí 2"/>
          <p:cNvSpPr>
            <a:spLocks noGrp="1"/>
          </p:cNvSpPr>
          <p:nvPr>
            <p:ph type="ftr" sz="quarter" idx="11"/>
          </p:nvPr>
        </p:nvSpPr>
        <p:spPr/>
        <p:txBody>
          <a:bodyPr rtlCol="0"/>
          <a:lstStyle/>
          <a:p>
            <a:pPr rtl="0"/>
            <a:r>
              <a:rPr lang="pl-PL"/>
              <a:t>FF_kurz_psycholog_ve_zdravotnictví</a:t>
            </a:r>
            <a:endParaRPr lang="cs-CZ" dirty="0"/>
          </a:p>
        </p:txBody>
      </p:sp>
      <p:sp>
        <p:nvSpPr>
          <p:cNvPr id="4" name="Zástupný symbol pro číslo snímku 3"/>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62100" y="457200"/>
            <a:ext cx="3932237" cy="1600200"/>
          </a:xfrm>
        </p:spPr>
        <p:txBody>
          <a:bodyPr rtlCol="0" anchor="b"/>
          <a:lstStyle>
            <a:lvl1pPr>
              <a:defRPr sz="3200"/>
            </a:lvl1pPr>
          </a:lstStyle>
          <a:p>
            <a:pPr rtl="0"/>
            <a:r>
              <a:rPr lang="cs-CZ"/>
              <a:t>Kliknutím lze upravit styl.</a:t>
            </a:r>
            <a:endParaRPr lang="cs-CZ" dirty="0"/>
          </a:p>
        </p:txBody>
      </p:sp>
      <p:sp>
        <p:nvSpPr>
          <p:cNvPr id="3" name="Zástupný symbol pro obsah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text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Upravte styly předlohy textu.</a:t>
            </a:r>
          </a:p>
        </p:txBody>
      </p:sp>
      <p:sp>
        <p:nvSpPr>
          <p:cNvPr id="5" name="Zástupný symbol pro datum 4"/>
          <p:cNvSpPr>
            <a:spLocks noGrp="1"/>
          </p:cNvSpPr>
          <p:nvPr>
            <p:ph type="dt" sz="half" idx="10"/>
          </p:nvPr>
        </p:nvSpPr>
        <p:spPr/>
        <p:txBody>
          <a:bodyPr rtlCol="0"/>
          <a:lstStyle/>
          <a:p>
            <a:pPr rtl="0"/>
            <a:fld id="{52CD649B-C58A-42DF-9C5B-3861D14FD859}" type="datetime1">
              <a:rPr lang="cs-CZ" smtClean="0"/>
              <a:t>10.03.2023</a:t>
            </a:fld>
            <a:endParaRPr lang="cs-CZ" dirty="0"/>
          </a:p>
        </p:txBody>
      </p:sp>
      <p:sp>
        <p:nvSpPr>
          <p:cNvPr id="6" name="Zástupný symbol pro zápatí 5"/>
          <p:cNvSpPr>
            <a:spLocks noGrp="1"/>
          </p:cNvSpPr>
          <p:nvPr>
            <p:ph type="ftr" sz="quarter" idx="11"/>
          </p:nvPr>
        </p:nvSpPr>
        <p:spPr/>
        <p:txBody>
          <a:bodyPr rtlCol="0"/>
          <a:lstStyle/>
          <a:p>
            <a:pPr rtl="0"/>
            <a:r>
              <a:rPr lang="pl-PL"/>
              <a:t>FF_kurz_psycholog_ve_zdravotnictví</a:t>
            </a:r>
            <a:endParaRPr lang="cs-CZ" dirty="0"/>
          </a:p>
        </p:txBody>
      </p:sp>
      <p:sp>
        <p:nvSpPr>
          <p:cNvPr id="7" name="Zástupný symbol pro číslo snímku 6"/>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9" name="Nadpis 1"/>
          <p:cNvSpPr>
            <a:spLocks noGrp="1"/>
          </p:cNvSpPr>
          <p:nvPr>
            <p:ph type="title"/>
          </p:nvPr>
        </p:nvSpPr>
        <p:spPr>
          <a:xfrm>
            <a:off x="1562100" y="457200"/>
            <a:ext cx="3932237" cy="1600200"/>
          </a:xfrm>
        </p:spPr>
        <p:txBody>
          <a:bodyPr rtlCol="0" anchor="b"/>
          <a:lstStyle>
            <a:lvl1pPr>
              <a:defRPr sz="3200"/>
            </a:lvl1pPr>
          </a:lstStyle>
          <a:p>
            <a:pPr rtl="0"/>
            <a:r>
              <a:rPr lang="cs-CZ"/>
              <a:t>Kliknutím lze upravit styl.</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8" name="Zástupný symbol pro text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Upravte styly předlohy textu.</a:t>
            </a:r>
          </a:p>
        </p:txBody>
      </p:sp>
      <p:sp>
        <p:nvSpPr>
          <p:cNvPr id="5" name="Zástupný symbol pro datum 4"/>
          <p:cNvSpPr>
            <a:spLocks noGrp="1"/>
          </p:cNvSpPr>
          <p:nvPr>
            <p:ph type="dt" sz="half" idx="10"/>
          </p:nvPr>
        </p:nvSpPr>
        <p:spPr/>
        <p:txBody>
          <a:bodyPr rtlCol="0"/>
          <a:lstStyle/>
          <a:p>
            <a:pPr rtl="0"/>
            <a:fld id="{43DE44B3-0063-4353-A0D1-D70E8D9E127E}" type="datetime1">
              <a:rPr lang="cs-CZ" smtClean="0"/>
              <a:t>10.03.2023</a:t>
            </a:fld>
            <a:endParaRPr lang="cs-CZ" dirty="0"/>
          </a:p>
        </p:txBody>
      </p:sp>
      <p:sp>
        <p:nvSpPr>
          <p:cNvPr id="6" name="Zástupný symbol pro zápatí 5"/>
          <p:cNvSpPr>
            <a:spLocks noGrp="1"/>
          </p:cNvSpPr>
          <p:nvPr>
            <p:ph type="ftr" sz="quarter" idx="11"/>
          </p:nvPr>
        </p:nvSpPr>
        <p:spPr/>
        <p:txBody>
          <a:bodyPr rtlCol="0"/>
          <a:lstStyle/>
          <a:p>
            <a:pPr rtl="0"/>
            <a:r>
              <a:rPr lang="pl-PL"/>
              <a:t>FF_kurz_psycholog_ve_zdravotnictví</a:t>
            </a:r>
            <a:endParaRPr lang="cs-CZ" dirty="0"/>
          </a:p>
        </p:txBody>
      </p:sp>
      <p:sp>
        <p:nvSpPr>
          <p:cNvPr id="7" name="Zástupný symbol pro číslo snímku 6"/>
          <p:cNvSpPr>
            <a:spLocks noGrp="1"/>
          </p:cNvSpPr>
          <p:nvPr>
            <p:ph type="sldNum" sz="quarter" idx="12"/>
          </p:nvPr>
        </p:nvSpPr>
        <p:spPr/>
        <p:txBody>
          <a:bodyPr rtlCol="0"/>
          <a:lstStyle/>
          <a:p>
            <a:pPr rtl="0"/>
            <a:fld id="{71B7BAC7-FE87-40F6-AA24-4F4685D1B022}" type="slidenum">
              <a:rPr lang="cs-CZ" noProof="0" smtClean="0"/>
              <a:t>‹#›</a:t>
            </a:fld>
            <a:endParaRPr lang="cs-CZ"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cs-CZ" dirty="0"/>
              <a:t>Kliknutím můžete upravit styl předlohy nadpisů.</a:t>
            </a:r>
          </a:p>
        </p:txBody>
      </p:sp>
      <p:sp>
        <p:nvSpPr>
          <p:cNvPr id="3" name="Zástupný symbol pro text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22BDB0D4-5A38-405A-AD32-A8A1FD68B43C}" type="datetime1">
              <a:rPr lang="cs-CZ" smtClean="0"/>
              <a:t>10.03.2023</a:t>
            </a:fld>
            <a:endParaRPr lang="cs-CZ" dirty="0"/>
          </a:p>
        </p:txBody>
      </p:sp>
      <p:sp>
        <p:nvSpPr>
          <p:cNvPr id="5" name="Zástupný symbol pro zápatí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pl-PL"/>
              <a:t>FF_kurz_psycholog_ve_zdravotnictví</a:t>
            </a:r>
            <a:endParaRPr lang="cs-CZ" dirty="0"/>
          </a:p>
        </p:txBody>
      </p:sp>
      <p:sp>
        <p:nvSpPr>
          <p:cNvPr id="6" name="Zástupný symbol pro číslo snímk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cs-CZ" noProof="0" smtClean="0"/>
              <a:pPr rtl="0"/>
              <a:t>‹#›</a:t>
            </a:fld>
            <a:endParaRPr lang="cs-CZ"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cs-CZ" noProof="0" dirty="0"/>
              <a:t>Kliknutím můžete upravit styl předlohy nadpisů.</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cs-CZ" noProof="0" dirty="0"/>
              <a:t>Kliknutím můžete upravit styl předlohy textů.</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2EE836-C68A-41DD-89DF-4A6443B0B1B4}" type="datetime1">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10.03.2023</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5074B-1D8C-4FBF-B643-29DBF83DE07B}" type="slidenum">
              <a:rPr kumimoji="0" lang="cs-CZ"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0095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alud.ciee.flacso.org.ar/flacso/optativas/equity_and_health.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ho.int/healthpromotion/conferences/previous/jakarta/declaration/en/index1.html" TargetMode="External"/><Relationship Id="rId2" Type="http://schemas.openxmlformats.org/officeDocument/2006/relationships/hyperlink" Target="http://www.who.int/healthpromotion/conferences/previous/ottawa/en/" TargetMode="External"/><Relationship Id="rId1" Type="http://schemas.openxmlformats.org/officeDocument/2006/relationships/slideLayout" Target="../slideLayouts/slideLayout2.xml"/><Relationship Id="rId4" Type="http://schemas.openxmlformats.org/officeDocument/2006/relationships/hyperlink" Target="http://www.euro.who.int/en/media-centre/events/events/2008/06/who-european-ministerial-conference-on-health-systems/documentation/conference-documents/the-tallinn-charter-health-systems-for-health-and-wealth"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zcr.cz/verejne/dokumenty/zdravi-2020-narodni-strategie-ochrany-a-podpory-zdravi-a-prevence-nemoci_8690_3016_5.html" TargetMode="External"/><Relationship Id="rId2" Type="http://schemas.openxmlformats.org/officeDocument/2006/relationships/hyperlink" Target="http://www.mzcr.cz/dokumenty/zdravi-pro-vsechny-v-stoleti_2461_1101_5.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zdravi2030.mzcr.cz/" TargetMode="External"/><Relationship Id="rId4" Type="http://schemas.openxmlformats.org/officeDocument/2006/relationships/hyperlink" Target="https://www.mzcr.cz/vlada-schvalila-strategicky-ramec-zdravi-2030-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uzg.cz/doc/Zavery_doporuceni.pdf"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old.uzis.cz/cz/mkn/index.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uzis.cz/index.php?pg=registry-sber-dat--klasifikace--mezinarodni-klasifikace-nemoci-mkn-11"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ww.zakonyprolidi.cz/cs/2000-258"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normAutofit fontScale="90000"/>
          </a:bodyPr>
          <a:lstStyle/>
          <a:p>
            <a:pPr rtl="0"/>
            <a:r>
              <a:rPr lang="cs-CZ" dirty="0"/>
              <a:t>Zdraví, nemoc, prevence, podpora a ochrana veřejného zdraví</a:t>
            </a:r>
          </a:p>
        </p:txBody>
      </p:sp>
      <p:sp>
        <p:nvSpPr>
          <p:cNvPr id="3" name="Podnadpis 2"/>
          <p:cNvSpPr>
            <a:spLocks noGrp="1"/>
          </p:cNvSpPr>
          <p:nvPr>
            <p:ph type="subTitle" idx="1"/>
          </p:nvPr>
        </p:nvSpPr>
        <p:spPr/>
        <p:txBody>
          <a:bodyPr rtlCol="0"/>
          <a:lstStyle/>
          <a:p>
            <a:pPr rtl="0"/>
            <a:r>
              <a:rPr lang="cs-CZ" dirty="0"/>
              <a:t>Kateřina Ivanová</a:t>
            </a:r>
          </a:p>
          <a:p>
            <a:pPr rtl="0"/>
            <a:r>
              <a:rPr lang="cs-CZ" dirty="0"/>
              <a:t>Ústav veřejného zdravotnictví Lékařská fakulta UP v Olomouci</a:t>
            </a:r>
          </a:p>
          <a:p>
            <a:pPr rtl="0"/>
            <a:r>
              <a:rPr lang="cs-CZ" dirty="0"/>
              <a:t>Pro kurz Katedry psychologie FF UP: Psycholog ve zdravotnictví</a:t>
            </a:r>
          </a:p>
        </p:txBody>
      </p:sp>
      <p:sp>
        <p:nvSpPr>
          <p:cNvPr id="4" name="Zástupný symbol pro datum 3">
            <a:extLst>
              <a:ext uri="{FF2B5EF4-FFF2-40B4-BE49-F238E27FC236}">
                <a16:creationId xmlns:a16="http://schemas.microsoft.com/office/drawing/2014/main" id="{10A12287-3F97-4382-ACCB-9FDA160DDB29}"/>
              </a:ext>
            </a:extLst>
          </p:cNvPr>
          <p:cNvSpPr>
            <a:spLocks noGrp="1"/>
          </p:cNvSpPr>
          <p:nvPr>
            <p:ph type="dt" sz="half" idx="10"/>
          </p:nvPr>
        </p:nvSpPr>
        <p:spPr/>
        <p:txBody>
          <a:bodyPr/>
          <a:lstStyle/>
          <a:p>
            <a:pPr rtl="0"/>
            <a:fld id="{DCC00EBC-2C28-40D8-8934-258155428876}" type="datetime1">
              <a:rPr lang="cs-CZ" smtClean="0"/>
              <a:t>10.03.2023</a:t>
            </a:fld>
            <a:endParaRPr lang="cs-CZ" dirty="0"/>
          </a:p>
        </p:txBody>
      </p:sp>
      <p:sp>
        <p:nvSpPr>
          <p:cNvPr id="5" name="Zástupný symbol pro zápatí 4">
            <a:extLst>
              <a:ext uri="{FF2B5EF4-FFF2-40B4-BE49-F238E27FC236}">
                <a16:creationId xmlns:a16="http://schemas.microsoft.com/office/drawing/2014/main" id="{758BBF8C-AEAF-4890-9935-536B69878440}"/>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E7C8512C-65C9-456E-9F00-FACDA82D4956}"/>
              </a:ext>
            </a:extLst>
          </p:cNvPr>
          <p:cNvSpPr>
            <a:spLocks noGrp="1"/>
          </p:cNvSpPr>
          <p:nvPr>
            <p:ph type="sldNum" sz="quarter" idx="12"/>
          </p:nvPr>
        </p:nvSpPr>
        <p:spPr/>
        <p:txBody>
          <a:bodyPr/>
          <a:lstStyle/>
          <a:p>
            <a:pPr rtl="0"/>
            <a:fld id="{71B7BAC7-FE87-40F6-AA24-4F4685D1B022}" type="slidenum">
              <a:rPr lang="cs-CZ" noProof="0" smtClean="0"/>
              <a:t>1</a:t>
            </a:fld>
            <a:endParaRPr lang="cs-CZ" noProof="0"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835025"/>
            <a:ext cx="8640960"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datum 1"/>
          <p:cNvSpPr>
            <a:spLocks noGrp="1"/>
          </p:cNvSpPr>
          <p:nvPr>
            <p:ph type="dt" sz="half" idx="10"/>
          </p:nvPr>
        </p:nvSpPr>
        <p:spPr/>
        <p:txBody>
          <a:bodyPr/>
          <a:lstStyle/>
          <a:p>
            <a:fld id="{4FADABBB-EC35-49B0-AE8F-3E4B0F6BF76D}" type="datetime1">
              <a:rPr lang="cs-CZ" smtClean="0"/>
              <a:t>10.03.2023</a:t>
            </a:fld>
            <a:endParaRPr lang="cs-CZ"/>
          </a:p>
        </p:txBody>
      </p:sp>
      <p:sp>
        <p:nvSpPr>
          <p:cNvPr id="3" name="Zástupný symbol pro zápatí 2"/>
          <p:cNvSpPr>
            <a:spLocks noGrp="1"/>
          </p:cNvSpPr>
          <p:nvPr>
            <p:ph type="ftr" sz="quarter" idx="11"/>
          </p:nvPr>
        </p:nvSpPr>
        <p:spPr/>
        <p:txBody>
          <a:bodyPr/>
          <a:lstStyle/>
          <a:p>
            <a:r>
              <a:rPr lang="pl-PL"/>
              <a:t>FF_kurz_psycholog_ve_zdravotnictví</a:t>
            </a:r>
            <a:endParaRPr lang="cs-CZ"/>
          </a:p>
        </p:txBody>
      </p:sp>
      <p:sp>
        <p:nvSpPr>
          <p:cNvPr id="4" name="Zástupný symbol pro číslo snímku 3"/>
          <p:cNvSpPr>
            <a:spLocks noGrp="1"/>
          </p:cNvSpPr>
          <p:nvPr>
            <p:ph type="sldNum" sz="quarter" idx="12"/>
          </p:nvPr>
        </p:nvSpPr>
        <p:spPr/>
        <p:txBody>
          <a:bodyPr/>
          <a:lstStyle/>
          <a:p>
            <a:fld id="{58331A05-6324-4905-AB40-821077DE54F6}" type="slidenum">
              <a:rPr lang="cs-CZ" smtClean="0"/>
              <a:t>10</a:t>
            </a:fld>
            <a:endParaRPr lang="cs-CZ"/>
          </a:p>
        </p:txBody>
      </p:sp>
      <p:sp>
        <p:nvSpPr>
          <p:cNvPr id="5" name="TextovéPole 4">
            <a:extLst>
              <a:ext uri="{FF2B5EF4-FFF2-40B4-BE49-F238E27FC236}">
                <a16:creationId xmlns:a16="http://schemas.microsoft.com/office/drawing/2014/main" id="{C34ADAB5-7924-49FA-8131-73F921D30FA7}"/>
              </a:ext>
            </a:extLst>
          </p:cNvPr>
          <p:cNvSpPr txBox="1"/>
          <p:nvPr/>
        </p:nvSpPr>
        <p:spPr>
          <a:xfrm>
            <a:off x="781878" y="188694"/>
            <a:ext cx="10071653" cy="646331"/>
          </a:xfrm>
          <a:prstGeom prst="rect">
            <a:avLst/>
          </a:prstGeom>
          <a:solidFill>
            <a:schemeClr val="accent4"/>
          </a:solidFill>
          <a:ln>
            <a:solidFill>
              <a:schemeClr val="bg2"/>
            </a:solidFill>
          </a:ln>
        </p:spPr>
        <p:txBody>
          <a:bodyPr wrap="square" rtlCol="0" anchor="ctr" anchorCtr="1">
            <a:spAutoFit/>
          </a:bodyPr>
          <a:lstStyle/>
          <a:p>
            <a:r>
              <a:rPr lang="cs-CZ" b="1" dirty="0"/>
              <a:t>Model zdraví podle </a:t>
            </a:r>
            <a:r>
              <a:rPr lang="cs-CZ" b="1" dirty="0" err="1"/>
              <a:t>Imogene</a:t>
            </a:r>
            <a:r>
              <a:rPr lang="cs-CZ" b="1" dirty="0"/>
              <a:t> Kingové </a:t>
            </a:r>
            <a:r>
              <a:rPr lang="cs-CZ" dirty="0"/>
              <a:t>(</a:t>
            </a:r>
            <a:r>
              <a:rPr lang="nn-NO" dirty="0"/>
              <a:t>30. ledna 1923 - 24. prosince 2007</a:t>
            </a:r>
            <a:r>
              <a:rPr lang="cs-CZ" dirty="0"/>
              <a:t>)</a:t>
            </a:r>
            <a:r>
              <a:rPr lang="nn-NO" dirty="0"/>
              <a:t> https://cs.qaz.wiki/wiki/Imogene_King</a:t>
            </a:r>
            <a:endParaRPr lang="cs-CZ" dirty="0"/>
          </a:p>
        </p:txBody>
      </p:sp>
    </p:spTree>
    <p:extLst>
      <p:ext uri="{BB962C8B-B14F-4D97-AF65-F5344CB8AC3E}">
        <p14:creationId xmlns:p14="http://schemas.microsoft.com/office/powerpoint/2010/main" val="369079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12C6A3-3C44-40E8-BB63-84E425B9EA53}"/>
              </a:ext>
            </a:extLst>
          </p:cNvPr>
          <p:cNvSpPr>
            <a:spLocks noGrp="1"/>
          </p:cNvSpPr>
          <p:nvPr>
            <p:ph type="title"/>
          </p:nvPr>
        </p:nvSpPr>
        <p:spPr>
          <a:xfrm>
            <a:off x="1562100" y="365125"/>
            <a:ext cx="9791700" cy="1325563"/>
          </a:xfrm>
        </p:spPr>
        <p:txBody>
          <a:bodyPr>
            <a:normAutofit fontScale="90000"/>
          </a:bodyPr>
          <a:lstStyle/>
          <a:p>
            <a:pPr algn="ctr"/>
            <a:r>
              <a:rPr lang="cs-CZ" dirty="0"/>
              <a:t>Základní pojmy ve vztahu k </a:t>
            </a:r>
            <a:r>
              <a:rPr lang="cs-CZ" dirty="0" smtClean="0"/>
              <a:t>infekčním onemocněním</a:t>
            </a:r>
            <a:endParaRPr lang="cs-CZ" dirty="0"/>
          </a:p>
        </p:txBody>
      </p:sp>
      <p:sp>
        <p:nvSpPr>
          <p:cNvPr id="3" name="Zástupný obsah 2">
            <a:extLst>
              <a:ext uri="{FF2B5EF4-FFF2-40B4-BE49-F238E27FC236}">
                <a16:creationId xmlns:a16="http://schemas.microsoft.com/office/drawing/2014/main" id="{6AA438D8-6664-4F91-80E4-9EE5BABE8B07}"/>
              </a:ext>
            </a:extLst>
          </p:cNvPr>
          <p:cNvSpPr>
            <a:spLocks noGrp="1"/>
          </p:cNvSpPr>
          <p:nvPr>
            <p:ph idx="1"/>
          </p:nvPr>
        </p:nvSpPr>
        <p:spPr>
          <a:xfrm>
            <a:off x="993913" y="1825625"/>
            <a:ext cx="10359887" cy="4351338"/>
          </a:xfrm>
        </p:spPr>
        <p:txBody>
          <a:bodyPr>
            <a:normAutofit/>
          </a:bodyPr>
          <a:lstStyle/>
          <a:p>
            <a:r>
              <a:rPr lang="cs-CZ" dirty="0"/>
              <a:t>(5) </a:t>
            </a:r>
            <a:r>
              <a:rPr lang="cs-CZ" b="1" dirty="0"/>
              <a:t>Infekčním onemocněním </a:t>
            </a:r>
            <a:r>
              <a:rPr lang="cs-CZ" dirty="0"/>
              <a:t>se rozumí příznakové i bezpříznakové onemocnění vyvolané původcem infekce nebo jeho toxinem, které vzniká v důsledku přenosu tohoto původce nebo jeho toxinu z nakažené fyzické osoby, zvířete nebo neživého substrátu na vnímavou fyzickou osobu.</a:t>
            </a:r>
          </a:p>
          <a:p>
            <a:r>
              <a:rPr lang="cs-CZ" dirty="0"/>
              <a:t>(6) </a:t>
            </a:r>
            <a:r>
              <a:rPr lang="cs-CZ" b="1" dirty="0"/>
              <a:t>Izolací</a:t>
            </a:r>
            <a:r>
              <a:rPr lang="cs-CZ" dirty="0"/>
              <a:t> se rozumí oddělení fyzické osoby, která onemocněla infekční nemocí nebo jeví příznaky tohoto onemocnění, od ostatních fyzických osob. Podmínky izolace musí s ohledem na charakter přenosu infekce zabránit jejímu přenosu na jiné fyzické osoby, které by mohly infekční onemocnění dále šířit.</a:t>
            </a:r>
          </a:p>
        </p:txBody>
      </p:sp>
      <p:sp>
        <p:nvSpPr>
          <p:cNvPr id="4" name="Zástupný symbol pro datum 3">
            <a:extLst>
              <a:ext uri="{FF2B5EF4-FFF2-40B4-BE49-F238E27FC236}">
                <a16:creationId xmlns:a16="http://schemas.microsoft.com/office/drawing/2014/main" id="{DBF37865-86CE-4A51-9A2F-0E0EDB80171F}"/>
              </a:ext>
            </a:extLst>
          </p:cNvPr>
          <p:cNvSpPr>
            <a:spLocks noGrp="1"/>
          </p:cNvSpPr>
          <p:nvPr>
            <p:ph type="dt" sz="half" idx="10"/>
          </p:nvPr>
        </p:nvSpPr>
        <p:spPr/>
        <p:txBody>
          <a:bodyPr/>
          <a:lstStyle/>
          <a:p>
            <a:pPr rtl="0"/>
            <a:fld id="{8A2EC181-C8FD-4D88-91C4-716103A43F89}" type="datetime1">
              <a:rPr lang="cs-CZ" smtClean="0"/>
              <a:t>10.03.2023</a:t>
            </a:fld>
            <a:endParaRPr lang="cs-CZ" dirty="0"/>
          </a:p>
        </p:txBody>
      </p:sp>
      <p:sp>
        <p:nvSpPr>
          <p:cNvPr id="5" name="Zástupný symbol pro zápatí 4">
            <a:extLst>
              <a:ext uri="{FF2B5EF4-FFF2-40B4-BE49-F238E27FC236}">
                <a16:creationId xmlns:a16="http://schemas.microsoft.com/office/drawing/2014/main" id="{CA58FA93-C10E-4AC3-8D56-BB3A96985AD5}"/>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5AF68EFE-63D0-4698-8B7C-1289C9E6BE34}"/>
              </a:ext>
            </a:extLst>
          </p:cNvPr>
          <p:cNvSpPr>
            <a:spLocks noGrp="1"/>
          </p:cNvSpPr>
          <p:nvPr>
            <p:ph type="sldNum" sz="quarter" idx="12"/>
          </p:nvPr>
        </p:nvSpPr>
        <p:spPr/>
        <p:txBody>
          <a:bodyPr/>
          <a:lstStyle/>
          <a:p>
            <a:pPr rtl="0"/>
            <a:fld id="{71B7BAC7-FE87-40F6-AA24-4F4685D1B022}" type="slidenum">
              <a:rPr lang="cs-CZ" noProof="0" smtClean="0"/>
              <a:t>100</a:t>
            </a:fld>
            <a:endParaRPr lang="cs-CZ" noProof="0" dirty="0"/>
          </a:p>
        </p:txBody>
      </p:sp>
    </p:spTree>
    <p:extLst>
      <p:ext uri="{BB962C8B-B14F-4D97-AF65-F5344CB8AC3E}">
        <p14:creationId xmlns:p14="http://schemas.microsoft.com/office/powerpoint/2010/main" val="20487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25F306F-D839-4D00-8E16-074DB3BD9750}"/>
              </a:ext>
            </a:extLst>
          </p:cNvPr>
          <p:cNvSpPr>
            <a:spLocks noGrp="1"/>
          </p:cNvSpPr>
          <p:nvPr>
            <p:ph idx="1"/>
          </p:nvPr>
        </p:nvSpPr>
        <p:spPr>
          <a:xfrm>
            <a:off x="622852" y="649357"/>
            <a:ext cx="10730948" cy="5527606"/>
          </a:xfrm>
        </p:spPr>
        <p:txBody>
          <a:bodyPr>
            <a:normAutofit fontScale="77500" lnSpcReduction="20000"/>
          </a:bodyPr>
          <a:lstStyle/>
          <a:p>
            <a:r>
              <a:rPr lang="cs-CZ" dirty="0"/>
              <a:t>(7) Karanténními opatřeními jsou</a:t>
            </a:r>
          </a:p>
          <a:p>
            <a:endParaRPr lang="cs-CZ" dirty="0"/>
          </a:p>
          <a:p>
            <a:r>
              <a:rPr lang="cs-CZ" dirty="0"/>
              <a:t>a) </a:t>
            </a:r>
            <a:r>
              <a:rPr lang="cs-CZ" b="1" dirty="0"/>
              <a:t>karanténa</a:t>
            </a:r>
            <a:r>
              <a:rPr lang="cs-CZ" dirty="0"/>
              <a:t>, kterou se rozumí oddělení zdravé fyzické osoby, která byla během inkubační doby ve styku s infekčním onemocněním nebo pobývala v ohnisku nákazy (dále jen "fyzická osoba podezřelá z nákazy"), od ostatních fyzických osob a lékařské vyšetřování takové fyzické osoby s cílem zabránit přenosu infekčního onemocnění v období, kdy by se toto onemocnění mohlo šířit,</a:t>
            </a:r>
          </a:p>
          <a:p>
            <a:endParaRPr lang="cs-CZ" dirty="0"/>
          </a:p>
          <a:p>
            <a:r>
              <a:rPr lang="cs-CZ" dirty="0"/>
              <a:t>b) </a:t>
            </a:r>
            <a:r>
              <a:rPr lang="cs-CZ" b="1" dirty="0"/>
              <a:t>lékařský dohled</a:t>
            </a:r>
            <a:r>
              <a:rPr lang="cs-CZ" dirty="0"/>
              <a:t>,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a:t>
            </a:r>
          </a:p>
          <a:p>
            <a:endParaRPr lang="cs-CZ" dirty="0"/>
          </a:p>
          <a:p>
            <a:r>
              <a:rPr lang="cs-CZ" dirty="0"/>
              <a:t>c) </a:t>
            </a:r>
            <a:r>
              <a:rPr lang="cs-CZ" b="1" dirty="0"/>
              <a:t>zvýšený zdravotnický dozor</a:t>
            </a:r>
            <a:r>
              <a:rPr lang="cs-CZ" dirty="0"/>
              <a:t>, jímž je lékařský dohled nad fyzickou osobou podezřelou z nákazy, které je uložen zákaz činnosti nebo úprava pracovních podmínek k omezení možnosti šíření infekčního onemocnění.</a:t>
            </a:r>
          </a:p>
        </p:txBody>
      </p:sp>
      <p:sp>
        <p:nvSpPr>
          <p:cNvPr id="4" name="Zástupný symbol pro datum 3">
            <a:extLst>
              <a:ext uri="{FF2B5EF4-FFF2-40B4-BE49-F238E27FC236}">
                <a16:creationId xmlns:a16="http://schemas.microsoft.com/office/drawing/2014/main" id="{5A081BC2-F7D7-4283-86AF-F7E2D4D662C0}"/>
              </a:ext>
            </a:extLst>
          </p:cNvPr>
          <p:cNvSpPr>
            <a:spLocks noGrp="1"/>
          </p:cNvSpPr>
          <p:nvPr>
            <p:ph type="dt" sz="half" idx="10"/>
          </p:nvPr>
        </p:nvSpPr>
        <p:spPr/>
        <p:txBody>
          <a:bodyPr/>
          <a:lstStyle/>
          <a:p>
            <a:pPr rtl="0"/>
            <a:fld id="{8A2EC181-C8FD-4D88-91C4-716103A43F89}" type="datetime1">
              <a:rPr lang="cs-CZ" smtClean="0"/>
              <a:t>10.03.2023</a:t>
            </a:fld>
            <a:endParaRPr lang="cs-CZ" dirty="0"/>
          </a:p>
        </p:txBody>
      </p:sp>
      <p:sp>
        <p:nvSpPr>
          <p:cNvPr id="5" name="Zástupný symbol pro zápatí 4">
            <a:extLst>
              <a:ext uri="{FF2B5EF4-FFF2-40B4-BE49-F238E27FC236}">
                <a16:creationId xmlns:a16="http://schemas.microsoft.com/office/drawing/2014/main" id="{2F8E51B0-8E64-44E6-82D8-3563E00D4E5D}"/>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446EA7B3-5147-4632-8C1A-BDA347550340}"/>
              </a:ext>
            </a:extLst>
          </p:cNvPr>
          <p:cNvSpPr>
            <a:spLocks noGrp="1"/>
          </p:cNvSpPr>
          <p:nvPr>
            <p:ph type="sldNum" sz="quarter" idx="12"/>
          </p:nvPr>
        </p:nvSpPr>
        <p:spPr/>
        <p:txBody>
          <a:bodyPr/>
          <a:lstStyle/>
          <a:p>
            <a:pPr rtl="0"/>
            <a:fld id="{71B7BAC7-FE87-40F6-AA24-4F4685D1B022}" type="slidenum">
              <a:rPr lang="cs-CZ" noProof="0" smtClean="0"/>
              <a:t>101</a:t>
            </a:fld>
            <a:endParaRPr lang="cs-CZ" noProof="0" dirty="0"/>
          </a:p>
        </p:txBody>
      </p:sp>
    </p:spTree>
    <p:extLst>
      <p:ext uri="{BB962C8B-B14F-4D97-AF65-F5344CB8AC3E}">
        <p14:creationId xmlns:p14="http://schemas.microsoft.com/office/powerpoint/2010/main" val="62312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53B955-F0A5-4F5A-BDC2-CB382888C318}"/>
              </a:ext>
            </a:extLst>
          </p:cNvPr>
          <p:cNvSpPr>
            <a:spLocks noGrp="1"/>
          </p:cNvSpPr>
          <p:nvPr>
            <p:ph idx="1"/>
          </p:nvPr>
        </p:nvSpPr>
        <p:spPr>
          <a:xfrm>
            <a:off x="1562100" y="384313"/>
            <a:ext cx="9791700" cy="5792650"/>
          </a:xfrm>
        </p:spPr>
        <p:txBody>
          <a:bodyPr>
            <a:normAutofit fontScale="85000" lnSpcReduction="20000"/>
          </a:bodyPr>
          <a:lstStyle/>
          <a:p>
            <a:r>
              <a:rPr lang="cs-CZ" dirty="0"/>
              <a:t>HLAVA III</a:t>
            </a:r>
          </a:p>
          <a:p>
            <a:r>
              <a:rPr lang="cs-CZ" dirty="0"/>
              <a:t>PŘEDCHÁZENÍ VZNIKU A ŠÍŘENÍ INFEKČNÍCH ONEMOCNĚNÍ Díl 1</a:t>
            </a:r>
          </a:p>
          <a:p>
            <a:r>
              <a:rPr lang="cs-CZ" dirty="0"/>
              <a:t>Očkování a spolupráce orgánů ochrany veřejného zdraví s poskytovateli zdravotních služeb § 45</a:t>
            </a:r>
          </a:p>
          <a:p>
            <a:endParaRPr lang="cs-CZ" dirty="0"/>
          </a:p>
          <a:p>
            <a:r>
              <a:rPr lang="cs-CZ" dirty="0"/>
              <a:t>(1) K ochraně před vznikem, šířením a k omezení výskytu infekčních onemocnění spolupracují poskytovatelé zdravotních služeb s orgány ochrany veřejného zdraví a provádějí opatření stanovená tímto zákonem nebo na základě zákona příslušným orgánem ochrany veřejného zdraví. Náklady spojené s takovou činností, které nejsou hrazeny ze zdravotního pojištění, hradí stát v rozsahu stanoveném prováděcím právním předpisem, prostřednictvím správního orgánu, který udělil oprávnění k poskytování zdravotních služeb podle zákona o zdravotních službách11).</a:t>
            </a:r>
          </a:p>
          <a:p>
            <a:r>
              <a:rPr lang="cs-CZ" dirty="0"/>
              <a:t>(2) Poskytovatelé zdravotních služeb jsou povinni zajistit a provést pravidelná, zvláštní a mimořádná očkování, očkování při úrazech, poraněních, nehojících se ranách a před některými léčebnými výkony, popřípadě pasivní imunizaci fyzických osob, které mají v péči, [například podáním dalších imunobiologických přípravků36)] v rozsahu upraveném prováděcím právním předpisem nebo mezinárodní smlouvou, kterou je Česká republika vázána.</a:t>
            </a:r>
          </a:p>
          <a:p>
            <a:endParaRPr lang="cs-CZ" dirty="0"/>
          </a:p>
          <a:p>
            <a:endParaRPr lang="cs-CZ" dirty="0"/>
          </a:p>
        </p:txBody>
      </p:sp>
      <p:sp>
        <p:nvSpPr>
          <p:cNvPr id="4" name="Zástupný symbol pro datum 3">
            <a:extLst>
              <a:ext uri="{FF2B5EF4-FFF2-40B4-BE49-F238E27FC236}">
                <a16:creationId xmlns:a16="http://schemas.microsoft.com/office/drawing/2014/main" id="{2737E2FA-0BD0-433D-A828-ECFE0AB3E79E}"/>
              </a:ext>
            </a:extLst>
          </p:cNvPr>
          <p:cNvSpPr>
            <a:spLocks noGrp="1"/>
          </p:cNvSpPr>
          <p:nvPr>
            <p:ph type="dt" sz="half" idx="10"/>
          </p:nvPr>
        </p:nvSpPr>
        <p:spPr/>
        <p:txBody>
          <a:bodyPr/>
          <a:lstStyle/>
          <a:p>
            <a:pPr rtl="0"/>
            <a:fld id="{8A2EC181-C8FD-4D88-91C4-716103A43F89}" type="datetime1">
              <a:rPr lang="cs-CZ" smtClean="0"/>
              <a:t>10.03.2023</a:t>
            </a:fld>
            <a:endParaRPr lang="cs-CZ" dirty="0"/>
          </a:p>
        </p:txBody>
      </p:sp>
      <p:sp>
        <p:nvSpPr>
          <p:cNvPr id="5" name="Zástupný symbol pro zápatí 4">
            <a:extLst>
              <a:ext uri="{FF2B5EF4-FFF2-40B4-BE49-F238E27FC236}">
                <a16:creationId xmlns:a16="http://schemas.microsoft.com/office/drawing/2014/main" id="{E5E35F80-8D5B-4DB3-8D99-22C315CC699F}"/>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243C031D-1B4C-41F1-99AF-21C21FCBFBD9}"/>
              </a:ext>
            </a:extLst>
          </p:cNvPr>
          <p:cNvSpPr>
            <a:spLocks noGrp="1"/>
          </p:cNvSpPr>
          <p:nvPr>
            <p:ph type="sldNum" sz="quarter" idx="12"/>
          </p:nvPr>
        </p:nvSpPr>
        <p:spPr/>
        <p:txBody>
          <a:bodyPr/>
          <a:lstStyle/>
          <a:p>
            <a:pPr rtl="0"/>
            <a:fld id="{71B7BAC7-FE87-40F6-AA24-4F4685D1B022}" type="slidenum">
              <a:rPr lang="cs-CZ" noProof="0" smtClean="0"/>
              <a:t>102</a:t>
            </a:fld>
            <a:endParaRPr lang="cs-CZ" noProof="0" dirty="0"/>
          </a:p>
        </p:txBody>
      </p:sp>
    </p:spTree>
    <p:extLst>
      <p:ext uri="{BB962C8B-B14F-4D97-AF65-F5344CB8AC3E}">
        <p14:creationId xmlns:p14="http://schemas.microsoft.com/office/powerpoint/2010/main" val="57527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53B955-F0A5-4F5A-BDC2-CB382888C318}"/>
              </a:ext>
            </a:extLst>
          </p:cNvPr>
          <p:cNvSpPr>
            <a:spLocks noGrp="1"/>
          </p:cNvSpPr>
          <p:nvPr>
            <p:ph idx="1"/>
          </p:nvPr>
        </p:nvSpPr>
        <p:spPr>
          <a:xfrm>
            <a:off x="1562100" y="384313"/>
            <a:ext cx="9791700" cy="5792650"/>
          </a:xfrm>
        </p:spPr>
        <p:txBody>
          <a:bodyPr>
            <a:normAutofit/>
          </a:bodyPr>
          <a:lstStyle/>
          <a:p>
            <a:pPr marL="0" indent="0">
              <a:buNone/>
            </a:pPr>
            <a:endParaRPr lang="cs-CZ" dirty="0"/>
          </a:p>
          <a:p>
            <a:r>
              <a:rPr lang="cs-CZ" dirty="0"/>
              <a:t>(3) Při výskytu infekčního onemocnění stanoveného prováděcím právním předpisem nebo při podezření na výskyt takového infekčního onemocnění jsou poskytovatelé zdravotních služeb povinni nařídit izolaci vždy na infekčním oddělení, případně oddělení tuberkulózy nebo dermatovenerologickém oddělení poskytovatele lůžkové péče. Nemá-li poskytovatel zdravotních služeb zřízeno takové oddělení, je povinen zajistit zdravotní služby fyzické osobě u jiného poskytovatele zdravotních služeb a převoz pacienta k tomuto poskytovateli. V ostatních případech se izolace provádí podle prozatímního opatření poskytovatele zdravotních služeb nebo rozhodnutí příslušného orgánu ochrany veřejného zdraví u poskytovatele zdravotních služeb nebo v místě pobytu fyzické osoby.</a:t>
            </a:r>
          </a:p>
          <a:p>
            <a:endParaRPr lang="cs-CZ" dirty="0"/>
          </a:p>
        </p:txBody>
      </p:sp>
      <p:sp>
        <p:nvSpPr>
          <p:cNvPr id="4" name="Zástupný symbol pro datum 3">
            <a:extLst>
              <a:ext uri="{FF2B5EF4-FFF2-40B4-BE49-F238E27FC236}">
                <a16:creationId xmlns:a16="http://schemas.microsoft.com/office/drawing/2014/main" id="{2737E2FA-0BD0-433D-A828-ECFE0AB3E79E}"/>
              </a:ext>
            </a:extLst>
          </p:cNvPr>
          <p:cNvSpPr>
            <a:spLocks noGrp="1"/>
          </p:cNvSpPr>
          <p:nvPr>
            <p:ph type="dt" sz="half" idx="10"/>
          </p:nvPr>
        </p:nvSpPr>
        <p:spPr/>
        <p:txBody>
          <a:bodyPr/>
          <a:lstStyle/>
          <a:p>
            <a:pPr rtl="0"/>
            <a:fld id="{8A2EC181-C8FD-4D88-91C4-716103A43F89}" type="datetime1">
              <a:rPr lang="cs-CZ" smtClean="0"/>
              <a:t>10.03.2023</a:t>
            </a:fld>
            <a:endParaRPr lang="cs-CZ" dirty="0"/>
          </a:p>
        </p:txBody>
      </p:sp>
      <p:sp>
        <p:nvSpPr>
          <p:cNvPr id="5" name="Zástupný symbol pro zápatí 4">
            <a:extLst>
              <a:ext uri="{FF2B5EF4-FFF2-40B4-BE49-F238E27FC236}">
                <a16:creationId xmlns:a16="http://schemas.microsoft.com/office/drawing/2014/main" id="{E5E35F80-8D5B-4DB3-8D99-22C315CC699F}"/>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243C031D-1B4C-41F1-99AF-21C21FCBFBD9}"/>
              </a:ext>
            </a:extLst>
          </p:cNvPr>
          <p:cNvSpPr>
            <a:spLocks noGrp="1"/>
          </p:cNvSpPr>
          <p:nvPr>
            <p:ph type="sldNum" sz="quarter" idx="12"/>
          </p:nvPr>
        </p:nvSpPr>
        <p:spPr/>
        <p:txBody>
          <a:bodyPr/>
          <a:lstStyle/>
          <a:p>
            <a:pPr rtl="0"/>
            <a:fld id="{71B7BAC7-FE87-40F6-AA24-4F4685D1B022}" type="slidenum">
              <a:rPr lang="cs-CZ" noProof="0" smtClean="0"/>
              <a:t>103</a:t>
            </a:fld>
            <a:endParaRPr lang="cs-CZ" noProof="0" dirty="0"/>
          </a:p>
        </p:txBody>
      </p:sp>
    </p:spTree>
    <p:extLst>
      <p:ext uri="{BB962C8B-B14F-4D97-AF65-F5344CB8AC3E}">
        <p14:creationId xmlns:p14="http://schemas.microsoft.com/office/powerpoint/2010/main" val="157138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53B955-F0A5-4F5A-BDC2-CB382888C318}"/>
              </a:ext>
            </a:extLst>
          </p:cNvPr>
          <p:cNvSpPr>
            <a:spLocks noGrp="1"/>
          </p:cNvSpPr>
          <p:nvPr>
            <p:ph idx="1"/>
          </p:nvPr>
        </p:nvSpPr>
        <p:spPr>
          <a:xfrm>
            <a:off x="1562100" y="384313"/>
            <a:ext cx="9791700" cy="5792650"/>
          </a:xfrm>
        </p:spPr>
        <p:txBody>
          <a:bodyPr>
            <a:normAutofit fontScale="92500" lnSpcReduction="20000"/>
          </a:bodyPr>
          <a:lstStyle/>
          <a:p>
            <a:pPr marL="0" indent="0">
              <a:buNone/>
            </a:pPr>
            <a:endParaRPr lang="cs-CZ" dirty="0"/>
          </a:p>
          <a:p>
            <a:r>
              <a:rPr lang="cs-CZ" dirty="0"/>
              <a:t>§ 46</a:t>
            </a:r>
          </a:p>
          <a:p>
            <a:endParaRPr lang="cs-CZ" dirty="0"/>
          </a:p>
          <a:p>
            <a:r>
              <a:rPr lang="cs-CZ" dirty="0"/>
              <a:t>(1) Fyzická osoba, která má na území České republiky trvalý pobyt, cizinec, jemuž byl povolen trvalý pobyt, cizinec, který je oprávněn k trvalému pobytu na území České republiky, a dále cizinec, jemuž byl povolen přechodný pobyt na území České republiky na dobu delší než 90 dnů nebo je oprávněn na území České republiky pobývat po dobu delší než 90 dnů, jsou povinni podrobit se, v prováděcím právním předpisu upravených případech a termínech, stanovenému druhu pravidelného očkování. Pravidelná očkování se provádějí k zamezení vzniku a šíření závažných infekčních onemocnění s vysokým rizikem dalšího epidemického šíření v kolektivech a život ohrožujících infekčních onemocnění, s ohledem na doporučení Světové zdravotnické organizace a Evropského střediska pro kontrolu nemocí. Prováděcím právním předpisem stanovené fyzické osoby a fyzické osoby, které mají být zařazeny na pracoviště s vyšším rizikem vzniku infekčních onemocnění, jsou povinny podrobit se ve stanoveném rozsahu stanovenému druhu zvláštního očkování.</a:t>
            </a:r>
          </a:p>
          <a:p>
            <a:endParaRPr lang="cs-CZ" dirty="0"/>
          </a:p>
        </p:txBody>
      </p:sp>
      <p:sp>
        <p:nvSpPr>
          <p:cNvPr id="4" name="Zástupný symbol pro datum 3">
            <a:extLst>
              <a:ext uri="{FF2B5EF4-FFF2-40B4-BE49-F238E27FC236}">
                <a16:creationId xmlns:a16="http://schemas.microsoft.com/office/drawing/2014/main" id="{2737E2FA-0BD0-433D-A828-ECFE0AB3E79E}"/>
              </a:ext>
            </a:extLst>
          </p:cNvPr>
          <p:cNvSpPr>
            <a:spLocks noGrp="1"/>
          </p:cNvSpPr>
          <p:nvPr>
            <p:ph type="dt" sz="half" idx="10"/>
          </p:nvPr>
        </p:nvSpPr>
        <p:spPr/>
        <p:txBody>
          <a:bodyPr/>
          <a:lstStyle/>
          <a:p>
            <a:pPr rtl="0"/>
            <a:fld id="{8A2EC181-C8FD-4D88-91C4-716103A43F89}" type="datetime1">
              <a:rPr lang="cs-CZ" smtClean="0"/>
              <a:t>10.03.2023</a:t>
            </a:fld>
            <a:endParaRPr lang="cs-CZ" dirty="0"/>
          </a:p>
        </p:txBody>
      </p:sp>
      <p:sp>
        <p:nvSpPr>
          <p:cNvPr id="5" name="Zástupný symbol pro zápatí 4">
            <a:extLst>
              <a:ext uri="{FF2B5EF4-FFF2-40B4-BE49-F238E27FC236}">
                <a16:creationId xmlns:a16="http://schemas.microsoft.com/office/drawing/2014/main" id="{E5E35F80-8D5B-4DB3-8D99-22C315CC699F}"/>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243C031D-1B4C-41F1-99AF-21C21FCBFBD9}"/>
              </a:ext>
            </a:extLst>
          </p:cNvPr>
          <p:cNvSpPr>
            <a:spLocks noGrp="1"/>
          </p:cNvSpPr>
          <p:nvPr>
            <p:ph type="sldNum" sz="quarter" idx="12"/>
          </p:nvPr>
        </p:nvSpPr>
        <p:spPr/>
        <p:txBody>
          <a:bodyPr/>
          <a:lstStyle/>
          <a:p>
            <a:pPr rtl="0"/>
            <a:fld id="{71B7BAC7-FE87-40F6-AA24-4F4685D1B022}" type="slidenum">
              <a:rPr lang="cs-CZ" noProof="0" smtClean="0"/>
              <a:t>104</a:t>
            </a:fld>
            <a:endParaRPr lang="cs-CZ" noProof="0" dirty="0"/>
          </a:p>
        </p:txBody>
      </p:sp>
    </p:spTree>
    <p:extLst>
      <p:ext uri="{BB962C8B-B14F-4D97-AF65-F5344CB8AC3E}">
        <p14:creationId xmlns:p14="http://schemas.microsoft.com/office/powerpoint/2010/main" val="331260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53B955-F0A5-4F5A-BDC2-CB382888C318}"/>
              </a:ext>
            </a:extLst>
          </p:cNvPr>
          <p:cNvSpPr>
            <a:spLocks noGrp="1"/>
          </p:cNvSpPr>
          <p:nvPr>
            <p:ph idx="1"/>
          </p:nvPr>
        </p:nvSpPr>
        <p:spPr>
          <a:xfrm>
            <a:off x="1562100" y="384313"/>
            <a:ext cx="9791700" cy="5792650"/>
          </a:xfrm>
        </p:spPr>
        <p:txBody>
          <a:bodyPr>
            <a:normAutofit/>
          </a:bodyPr>
          <a:lstStyle/>
          <a:p>
            <a:endParaRPr lang="cs-CZ" dirty="0"/>
          </a:p>
          <a:p>
            <a:r>
              <a:rPr lang="cs-CZ" dirty="0"/>
              <a:t>(2) Před provedením pravidelného a zvláštního očkování je fyzická osoba povinna podrobit se v případech upravených prováděcím právním předpisem vyšetření stavu imunity (odolnosti). Pravidelné a zvláštní očkování se neprovede při zjištění imunity vůči infekci nebo zjištění zdravotního stavu, který brání podání očkovací látky (kontraindikace). O těchto skutečnostech poskytovatel zdravotních služeb uvedený v § 47a vystaví fyzické osobě potvrzení a důvod upuštění od očkování zapíše do zdravotnické dokumentace.</a:t>
            </a:r>
          </a:p>
        </p:txBody>
      </p:sp>
      <p:sp>
        <p:nvSpPr>
          <p:cNvPr id="4" name="Zástupný symbol pro datum 3">
            <a:extLst>
              <a:ext uri="{FF2B5EF4-FFF2-40B4-BE49-F238E27FC236}">
                <a16:creationId xmlns:a16="http://schemas.microsoft.com/office/drawing/2014/main" id="{2737E2FA-0BD0-433D-A828-ECFE0AB3E79E}"/>
              </a:ext>
            </a:extLst>
          </p:cNvPr>
          <p:cNvSpPr>
            <a:spLocks noGrp="1"/>
          </p:cNvSpPr>
          <p:nvPr>
            <p:ph type="dt" sz="half" idx="10"/>
          </p:nvPr>
        </p:nvSpPr>
        <p:spPr/>
        <p:txBody>
          <a:bodyPr/>
          <a:lstStyle/>
          <a:p>
            <a:pPr rtl="0"/>
            <a:fld id="{8A2EC181-C8FD-4D88-91C4-716103A43F89}" type="datetime1">
              <a:rPr lang="cs-CZ" smtClean="0"/>
              <a:t>10.03.2023</a:t>
            </a:fld>
            <a:endParaRPr lang="cs-CZ" dirty="0"/>
          </a:p>
        </p:txBody>
      </p:sp>
      <p:sp>
        <p:nvSpPr>
          <p:cNvPr id="5" name="Zástupný symbol pro zápatí 4">
            <a:extLst>
              <a:ext uri="{FF2B5EF4-FFF2-40B4-BE49-F238E27FC236}">
                <a16:creationId xmlns:a16="http://schemas.microsoft.com/office/drawing/2014/main" id="{E5E35F80-8D5B-4DB3-8D99-22C315CC699F}"/>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243C031D-1B4C-41F1-99AF-21C21FCBFBD9}"/>
              </a:ext>
            </a:extLst>
          </p:cNvPr>
          <p:cNvSpPr>
            <a:spLocks noGrp="1"/>
          </p:cNvSpPr>
          <p:nvPr>
            <p:ph type="sldNum" sz="quarter" idx="12"/>
          </p:nvPr>
        </p:nvSpPr>
        <p:spPr/>
        <p:txBody>
          <a:bodyPr/>
          <a:lstStyle/>
          <a:p>
            <a:pPr rtl="0"/>
            <a:fld id="{71B7BAC7-FE87-40F6-AA24-4F4685D1B022}" type="slidenum">
              <a:rPr lang="cs-CZ" noProof="0" smtClean="0"/>
              <a:t>105</a:t>
            </a:fld>
            <a:endParaRPr lang="cs-CZ" noProof="0" dirty="0"/>
          </a:p>
        </p:txBody>
      </p:sp>
    </p:spTree>
    <p:extLst>
      <p:ext uri="{BB962C8B-B14F-4D97-AF65-F5344CB8AC3E}">
        <p14:creationId xmlns:p14="http://schemas.microsoft.com/office/powerpoint/2010/main" val="21550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03C7B8E-0074-4D9A-95A3-6D4EFB1076B4}"/>
              </a:ext>
            </a:extLst>
          </p:cNvPr>
          <p:cNvSpPr>
            <a:spLocks noGrp="1"/>
          </p:cNvSpPr>
          <p:nvPr>
            <p:ph idx="1"/>
          </p:nvPr>
        </p:nvSpPr>
        <p:spPr>
          <a:xfrm>
            <a:off x="1562100" y="569843"/>
            <a:ext cx="9791700" cy="5607120"/>
          </a:xfrm>
        </p:spPr>
        <p:txBody>
          <a:bodyPr>
            <a:normAutofit fontScale="92500" lnSpcReduction="20000"/>
          </a:bodyPr>
          <a:lstStyle/>
          <a:p>
            <a:r>
              <a:rPr lang="cs-CZ" dirty="0"/>
              <a:t>Opatření proti šíření infekčních onemocnění fyzickými osobami, které vylučují choroboplodné zárodky § 53</a:t>
            </a:r>
          </a:p>
          <a:p>
            <a:endParaRPr lang="cs-CZ" dirty="0"/>
          </a:p>
          <a:p>
            <a:r>
              <a:rPr lang="cs-CZ" dirty="0"/>
              <a:t>(1) Fyzické osoby po nákaze vyvolané virem lidského imunodeficitu, fyzické osoby vylučující choroboplodné zárodky břišního tyfu a paratyfu a fyzické osoby s chronickým onemocněním virovým zánětem jater B a C, pokud jim nebo jejich zákonným zástupcům byla tato skutečnost lékařem sdělena (dále jen "nosiči"), jsou povinny</a:t>
            </a:r>
          </a:p>
          <a:p>
            <a:r>
              <a:rPr lang="cs-CZ" dirty="0"/>
              <a:t>a) podrobit se léčení, lékařskému dohledu, potřebnému laboratornímu vyšetření a dalším protiepidemickým opatřením; povinnost podrobit se léčení se nevztahuje na fyzickou osobu po nákaze vyvolané virem lidského imunodeficitu ve stavu těžkého onemocnění,</a:t>
            </a:r>
          </a:p>
          <a:p>
            <a:r>
              <a:rPr lang="cs-CZ" dirty="0"/>
              <a:t>b) dodržovat poučení lékaře o ochraně jiných fyzických osob před přenosem infekčního onemocnění, jehož jsou nosiči,</a:t>
            </a:r>
          </a:p>
          <a:p>
            <a:r>
              <a:rPr lang="cs-CZ" dirty="0"/>
              <a:t>c) nevykonávat činnosti, při nichž by vzhledem ke svému nosičství ohrožovaly zdraví jiných fyzických osob,</a:t>
            </a:r>
          </a:p>
          <a:p>
            <a:endParaRPr lang="cs-CZ" dirty="0"/>
          </a:p>
        </p:txBody>
      </p:sp>
      <p:sp>
        <p:nvSpPr>
          <p:cNvPr id="4" name="Zástupný symbol pro datum 3">
            <a:extLst>
              <a:ext uri="{FF2B5EF4-FFF2-40B4-BE49-F238E27FC236}">
                <a16:creationId xmlns:a16="http://schemas.microsoft.com/office/drawing/2014/main" id="{ED06D7D6-0C8B-4FE4-BBB2-1A3449149BE5}"/>
              </a:ext>
            </a:extLst>
          </p:cNvPr>
          <p:cNvSpPr>
            <a:spLocks noGrp="1"/>
          </p:cNvSpPr>
          <p:nvPr>
            <p:ph type="dt" sz="half" idx="10"/>
          </p:nvPr>
        </p:nvSpPr>
        <p:spPr/>
        <p:txBody>
          <a:bodyPr/>
          <a:lstStyle/>
          <a:p>
            <a:pPr rtl="0"/>
            <a:fld id="{8A2EC181-C8FD-4D88-91C4-716103A43F89}" type="datetime1">
              <a:rPr lang="cs-CZ" smtClean="0"/>
              <a:t>10.03.2023</a:t>
            </a:fld>
            <a:endParaRPr lang="cs-CZ" dirty="0"/>
          </a:p>
        </p:txBody>
      </p:sp>
      <p:sp>
        <p:nvSpPr>
          <p:cNvPr id="5" name="Zástupný symbol pro zápatí 4">
            <a:extLst>
              <a:ext uri="{FF2B5EF4-FFF2-40B4-BE49-F238E27FC236}">
                <a16:creationId xmlns:a16="http://schemas.microsoft.com/office/drawing/2014/main" id="{AD662F4F-A170-4A57-B639-A47445A8D4DF}"/>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9C0B84C7-96B8-4168-B002-A738F919A521}"/>
              </a:ext>
            </a:extLst>
          </p:cNvPr>
          <p:cNvSpPr>
            <a:spLocks noGrp="1"/>
          </p:cNvSpPr>
          <p:nvPr>
            <p:ph type="sldNum" sz="quarter" idx="12"/>
          </p:nvPr>
        </p:nvSpPr>
        <p:spPr/>
        <p:txBody>
          <a:bodyPr/>
          <a:lstStyle/>
          <a:p>
            <a:pPr rtl="0"/>
            <a:fld id="{71B7BAC7-FE87-40F6-AA24-4F4685D1B022}" type="slidenum">
              <a:rPr lang="cs-CZ" noProof="0" smtClean="0"/>
              <a:t>106</a:t>
            </a:fld>
            <a:endParaRPr lang="cs-CZ" noProof="0" dirty="0"/>
          </a:p>
        </p:txBody>
      </p:sp>
    </p:spTree>
    <p:extLst>
      <p:ext uri="{BB962C8B-B14F-4D97-AF65-F5344CB8AC3E}">
        <p14:creationId xmlns:p14="http://schemas.microsoft.com/office/powerpoint/2010/main" val="295020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03C7B8E-0074-4D9A-95A3-6D4EFB1076B4}"/>
              </a:ext>
            </a:extLst>
          </p:cNvPr>
          <p:cNvSpPr>
            <a:spLocks noGrp="1"/>
          </p:cNvSpPr>
          <p:nvPr>
            <p:ph idx="1"/>
          </p:nvPr>
        </p:nvSpPr>
        <p:spPr>
          <a:xfrm>
            <a:off x="1562100" y="569843"/>
            <a:ext cx="9791700" cy="5607120"/>
          </a:xfrm>
        </p:spPr>
        <p:txBody>
          <a:bodyPr>
            <a:normAutofit lnSpcReduction="10000"/>
          </a:bodyPr>
          <a:lstStyle/>
          <a:p>
            <a:pPr marL="0" indent="0">
              <a:buNone/>
            </a:pPr>
            <a:endParaRPr lang="cs-CZ" dirty="0"/>
          </a:p>
          <a:p>
            <a:r>
              <a:rPr lang="cs-CZ" dirty="0"/>
              <a:t>d) informovat lékaře před vyšetřovacím nebo léčebným výkonem a při přijetí do ústavní péče o svém nosičství; pokud má nosič poruchu vědomí, učiní tak ihned, jakmile mu to jeho zdravotní stav umožňuje,</a:t>
            </a:r>
          </a:p>
          <a:p>
            <a:r>
              <a:rPr lang="cs-CZ" dirty="0"/>
              <a:t>e) sdělit své nosičství poskytovateli zdravotních služeb v oboru všeobecné praktické lékařství, který vypracovává posudek před uzavřením smlouvy o poskytnutí pobytové služby v zařízení sociálních služeb podle zvláštního právního předpisu82),</a:t>
            </a:r>
          </a:p>
          <a:p>
            <a:r>
              <a:rPr lang="cs-CZ" dirty="0"/>
              <a:t>f) oznamovat registrujícímu poskytovateli zdravotních služeb v oboru všeobecné praktické lékařství nebo v oboru praktické lékařství pro děti a dorost, osobní údaje (jméno, příjmení, datum narození, místo trvalého a přechodného pobytu), údaje o zaměstnání a změny v těchto údajích.</a:t>
            </a:r>
          </a:p>
        </p:txBody>
      </p:sp>
      <p:sp>
        <p:nvSpPr>
          <p:cNvPr id="4" name="Zástupný symbol pro datum 3">
            <a:extLst>
              <a:ext uri="{FF2B5EF4-FFF2-40B4-BE49-F238E27FC236}">
                <a16:creationId xmlns:a16="http://schemas.microsoft.com/office/drawing/2014/main" id="{ED06D7D6-0C8B-4FE4-BBB2-1A3449149BE5}"/>
              </a:ext>
            </a:extLst>
          </p:cNvPr>
          <p:cNvSpPr>
            <a:spLocks noGrp="1"/>
          </p:cNvSpPr>
          <p:nvPr>
            <p:ph type="dt" sz="half" idx="10"/>
          </p:nvPr>
        </p:nvSpPr>
        <p:spPr/>
        <p:txBody>
          <a:bodyPr/>
          <a:lstStyle/>
          <a:p>
            <a:pPr rtl="0"/>
            <a:fld id="{8A2EC181-C8FD-4D88-91C4-716103A43F89}" type="datetime1">
              <a:rPr lang="cs-CZ" smtClean="0"/>
              <a:t>10.03.2023</a:t>
            </a:fld>
            <a:endParaRPr lang="cs-CZ" dirty="0"/>
          </a:p>
        </p:txBody>
      </p:sp>
      <p:sp>
        <p:nvSpPr>
          <p:cNvPr id="5" name="Zástupný symbol pro zápatí 4">
            <a:extLst>
              <a:ext uri="{FF2B5EF4-FFF2-40B4-BE49-F238E27FC236}">
                <a16:creationId xmlns:a16="http://schemas.microsoft.com/office/drawing/2014/main" id="{AD662F4F-A170-4A57-B639-A47445A8D4DF}"/>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9C0B84C7-96B8-4168-B002-A738F919A521}"/>
              </a:ext>
            </a:extLst>
          </p:cNvPr>
          <p:cNvSpPr>
            <a:spLocks noGrp="1"/>
          </p:cNvSpPr>
          <p:nvPr>
            <p:ph type="sldNum" sz="quarter" idx="12"/>
          </p:nvPr>
        </p:nvSpPr>
        <p:spPr/>
        <p:txBody>
          <a:bodyPr/>
          <a:lstStyle/>
          <a:p>
            <a:pPr rtl="0"/>
            <a:fld id="{71B7BAC7-FE87-40F6-AA24-4F4685D1B022}" type="slidenum">
              <a:rPr lang="cs-CZ" noProof="0" smtClean="0"/>
              <a:t>107</a:t>
            </a:fld>
            <a:endParaRPr lang="cs-CZ" noProof="0" dirty="0"/>
          </a:p>
        </p:txBody>
      </p:sp>
    </p:spTree>
    <p:extLst>
      <p:ext uri="{BB962C8B-B14F-4D97-AF65-F5344CB8AC3E}">
        <p14:creationId xmlns:p14="http://schemas.microsoft.com/office/powerpoint/2010/main" val="265437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EC1F9-66D2-4B64-91E6-B9501C57525F}"/>
              </a:ext>
            </a:extLst>
          </p:cNvPr>
          <p:cNvSpPr>
            <a:spLocks noGrp="1"/>
          </p:cNvSpPr>
          <p:nvPr>
            <p:ph type="title"/>
          </p:nvPr>
        </p:nvSpPr>
        <p:spPr>
          <a:xfrm>
            <a:off x="1097280" y="286603"/>
            <a:ext cx="10058400" cy="1104875"/>
          </a:xfrm>
        </p:spPr>
        <p:txBody>
          <a:bodyPr>
            <a:normAutofit/>
          </a:bodyPr>
          <a:lstStyle/>
          <a:p>
            <a:r>
              <a:rPr lang="cs-CZ" sz="4400" b="1" dirty="0"/>
              <a:t>Literatura a prameny</a:t>
            </a:r>
          </a:p>
        </p:txBody>
      </p:sp>
      <p:sp>
        <p:nvSpPr>
          <p:cNvPr id="3" name="Zástupný symbol pro obsah 2">
            <a:extLst>
              <a:ext uri="{FF2B5EF4-FFF2-40B4-BE49-F238E27FC236}">
                <a16:creationId xmlns:a16="http://schemas.microsoft.com/office/drawing/2014/main" id="{6BF347E5-E62F-4C4D-BCBE-0FC93E87DE08}"/>
              </a:ext>
            </a:extLst>
          </p:cNvPr>
          <p:cNvSpPr>
            <a:spLocks noGrp="1"/>
          </p:cNvSpPr>
          <p:nvPr>
            <p:ph idx="1"/>
          </p:nvPr>
        </p:nvSpPr>
        <p:spPr>
          <a:xfrm>
            <a:off x="979517" y="1783268"/>
            <a:ext cx="10058400" cy="4859079"/>
          </a:xfrm>
        </p:spPr>
        <p:txBody>
          <a:bodyPr>
            <a:noAutofit/>
          </a:bodyPr>
          <a:lstStyle/>
          <a:p>
            <a:r>
              <a:rPr lang="cs-CZ" sz="1800" dirty="0"/>
              <a:t>BLACK, D., et al., (1980). </a:t>
            </a:r>
            <a:r>
              <a:rPr lang="cs-CZ" sz="1800" i="1" dirty="0" err="1"/>
              <a:t>The</a:t>
            </a:r>
            <a:r>
              <a:rPr lang="cs-CZ" sz="1800" i="1" dirty="0"/>
              <a:t> </a:t>
            </a:r>
            <a:r>
              <a:rPr lang="cs-CZ" sz="1800" i="1" dirty="0" err="1"/>
              <a:t>origin</a:t>
            </a:r>
            <a:r>
              <a:rPr lang="cs-CZ" sz="1800" i="1" dirty="0"/>
              <a:t> </a:t>
            </a:r>
            <a:r>
              <a:rPr lang="cs-CZ" sz="1800" i="1" dirty="0" err="1"/>
              <a:t>of</a:t>
            </a:r>
            <a:r>
              <a:rPr lang="cs-CZ" sz="1800" i="1" dirty="0"/>
              <a:t> </a:t>
            </a:r>
            <a:r>
              <a:rPr lang="cs-CZ" sz="1800" i="1" dirty="0" err="1"/>
              <a:t>the</a:t>
            </a:r>
            <a:r>
              <a:rPr lang="cs-CZ" sz="1800" i="1" dirty="0"/>
              <a:t> Black report</a:t>
            </a:r>
            <a:r>
              <a:rPr lang="cs-CZ" sz="1800" dirty="0"/>
              <a:t>. Dostupné z: https://www.sochealth.co.uk/national-health-service/public-health-and-wellbeing/poverty-and-inequality/the-black-report-1980/the-origin-of-the-black-report/</a:t>
            </a:r>
          </a:p>
          <a:p>
            <a:r>
              <a:rPr lang="cs-CZ" sz="1800" dirty="0"/>
              <a:t>BARTLEY, M. (2003). </a:t>
            </a:r>
            <a:r>
              <a:rPr lang="cs-CZ" sz="1800" i="1" dirty="0" err="1"/>
              <a:t>Health</a:t>
            </a:r>
            <a:r>
              <a:rPr lang="cs-CZ" sz="1800" i="1" dirty="0"/>
              <a:t> </a:t>
            </a:r>
            <a:r>
              <a:rPr lang="cs-CZ" sz="1800" i="1" dirty="0" err="1"/>
              <a:t>Inequality</a:t>
            </a:r>
            <a:r>
              <a:rPr lang="cs-CZ" sz="1800" i="1" dirty="0"/>
              <a:t>: </a:t>
            </a:r>
            <a:r>
              <a:rPr lang="cs-CZ" sz="1800" i="1" dirty="0" err="1"/>
              <a:t>An</a:t>
            </a:r>
            <a:r>
              <a:rPr lang="cs-CZ" sz="1800" i="1" dirty="0"/>
              <a:t> </a:t>
            </a:r>
            <a:r>
              <a:rPr lang="cs-CZ" sz="1800" i="1" dirty="0" err="1"/>
              <a:t>Introduction</a:t>
            </a:r>
            <a:r>
              <a:rPr lang="cs-CZ" sz="1800" i="1" dirty="0"/>
              <a:t> to </a:t>
            </a:r>
            <a:r>
              <a:rPr lang="cs-CZ" sz="1800" i="1" dirty="0" err="1"/>
              <a:t>Concepts</a:t>
            </a:r>
            <a:r>
              <a:rPr lang="cs-CZ" sz="1800" i="1" dirty="0"/>
              <a:t>, </a:t>
            </a:r>
            <a:r>
              <a:rPr lang="cs-CZ" sz="1800" i="1" dirty="0" err="1"/>
              <a:t>Theories</a:t>
            </a:r>
            <a:r>
              <a:rPr lang="cs-CZ" sz="1800" i="1" dirty="0"/>
              <a:t> and </a:t>
            </a:r>
            <a:r>
              <a:rPr lang="cs-CZ" sz="1800" i="1" dirty="0" err="1"/>
              <a:t>Methods</a:t>
            </a:r>
            <a:r>
              <a:rPr lang="cs-CZ" sz="1800" i="1" dirty="0"/>
              <a:t>.</a:t>
            </a:r>
            <a:r>
              <a:rPr lang="cs-CZ" sz="1800" dirty="0"/>
              <a:t> Oxford: John </a:t>
            </a:r>
            <a:r>
              <a:rPr lang="cs-CZ" sz="1800" dirty="0" err="1"/>
              <a:t>Wiley</a:t>
            </a:r>
            <a:r>
              <a:rPr lang="cs-CZ" sz="1800" dirty="0"/>
              <a:t> And </a:t>
            </a:r>
            <a:r>
              <a:rPr lang="cs-CZ" sz="1800" dirty="0" err="1"/>
              <a:t>Sons</a:t>
            </a:r>
            <a:r>
              <a:rPr lang="cs-CZ" sz="1800" dirty="0"/>
              <a:t> Ltd</a:t>
            </a:r>
            <a:r>
              <a:rPr lang="cs-CZ" sz="1800" i="1" dirty="0"/>
              <a:t>. </a:t>
            </a:r>
            <a:r>
              <a:rPr lang="cs-CZ" sz="1800" dirty="0"/>
              <a:t>ISBN: 978-0-7456-2779-3.</a:t>
            </a:r>
          </a:p>
          <a:p>
            <a:r>
              <a:rPr lang="cs-CZ" sz="1800" dirty="0">
                <a:solidFill>
                  <a:schemeClr val="tx1"/>
                </a:solidFill>
              </a:rPr>
              <a:t>BÁRTLOVÁ, S. (2005). </a:t>
            </a:r>
            <a:r>
              <a:rPr lang="cs-CZ" sz="1800" i="1" dirty="0">
                <a:solidFill>
                  <a:schemeClr val="tx1"/>
                </a:solidFill>
              </a:rPr>
              <a:t>Sociologie medicíny a zdravotnictví. </a:t>
            </a:r>
            <a:r>
              <a:rPr lang="cs-CZ" sz="1800" dirty="0">
                <a:solidFill>
                  <a:schemeClr val="tx1"/>
                </a:solidFill>
              </a:rPr>
              <a:t>Praha: </a:t>
            </a:r>
            <a:r>
              <a:rPr lang="cs-CZ" sz="1800" dirty="0" err="1">
                <a:solidFill>
                  <a:schemeClr val="tx1"/>
                </a:solidFill>
              </a:rPr>
              <a:t>Grada</a:t>
            </a:r>
            <a:r>
              <a:rPr lang="cs-CZ" sz="1800" dirty="0">
                <a:solidFill>
                  <a:schemeClr val="tx1"/>
                </a:solidFill>
              </a:rPr>
              <a:t>. ISBN 80-247-1197-4.</a:t>
            </a:r>
          </a:p>
          <a:p>
            <a:r>
              <a:rPr lang="cs-CZ" sz="1800" dirty="0"/>
              <a:t>GRAY, A. M., 1982. </a:t>
            </a:r>
            <a:r>
              <a:rPr lang="cs-CZ" sz="1800" dirty="0" err="1"/>
              <a:t>Inequalities</a:t>
            </a:r>
            <a:r>
              <a:rPr lang="cs-CZ" sz="1800" dirty="0"/>
              <a:t> in </a:t>
            </a:r>
            <a:r>
              <a:rPr lang="cs-CZ" sz="1800" dirty="0" err="1"/>
              <a:t>health</a:t>
            </a:r>
            <a:r>
              <a:rPr lang="cs-CZ" sz="1800" dirty="0"/>
              <a:t>. </a:t>
            </a:r>
            <a:r>
              <a:rPr lang="cs-CZ" sz="1800" dirty="0" err="1"/>
              <a:t>The</a:t>
            </a:r>
            <a:r>
              <a:rPr lang="cs-CZ" sz="1800" dirty="0"/>
              <a:t> Black Report: a </a:t>
            </a:r>
            <a:r>
              <a:rPr lang="cs-CZ" sz="1800" dirty="0" err="1"/>
              <a:t>summary</a:t>
            </a:r>
            <a:r>
              <a:rPr lang="cs-CZ" sz="1800" dirty="0"/>
              <a:t> and comment. In </a:t>
            </a:r>
            <a:r>
              <a:rPr lang="cs-CZ" sz="1800" i="1" dirty="0"/>
              <a:t>International </a:t>
            </a:r>
            <a:r>
              <a:rPr lang="cs-CZ" sz="1800" i="1" dirty="0" err="1"/>
              <a:t>Journal</a:t>
            </a:r>
            <a:r>
              <a:rPr lang="cs-CZ" sz="1800" i="1" dirty="0"/>
              <a:t> </a:t>
            </a:r>
            <a:r>
              <a:rPr lang="cs-CZ" sz="1800" i="1" dirty="0" err="1"/>
              <a:t>of</a:t>
            </a:r>
            <a:r>
              <a:rPr lang="cs-CZ" sz="1800" i="1" dirty="0"/>
              <a:t> </a:t>
            </a:r>
            <a:r>
              <a:rPr lang="cs-CZ" sz="1800" i="1" dirty="0" err="1"/>
              <a:t>Health</a:t>
            </a:r>
            <a:r>
              <a:rPr lang="cs-CZ" sz="1800" i="1" dirty="0"/>
              <a:t> </a:t>
            </a:r>
            <a:r>
              <a:rPr lang="cs-CZ" sz="1800" i="1" dirty="0" err="1"/>
              <a:t>Services</a:t>
            </a:r>
            <a:r>
              <a:rPr lang="cs-CZ" sz="1800" i="1" dirty="0"/>
              <a:t>.</a:t>
            </a:r>
            <a:r>
              <a:rPr lang="cs-CZ" sz="1800" dirty="0"/>
              <a:t> 12(3): 349–380. ISSN 1541-4469 (</a:t>
            </a:r>
            <a:r>
              <a:rPr lang="cs-CZ" sz="1800" dirty="0" err="1"/>
              <a:t>Electronic</a:t>
            </a:r>
            <a:r>
              <a:rPr lang="cs-CZ" sz="1800" dirty="0"/>
              <a:t>).</a:t>
            </a:r>
          </a:p>
          <a:p>
            <a:r>
              <a:rPr lang="cs-CZ" sz="1800" dirty="0">
                <a:solidFill>
                  <a:schemeClr val="tx1"/>
                </a:solidFill>
              </a:rPr>
              <a:t>IVANOVÁ a kol. (2018). </a:t>
            </a:r>
            <a:r>
              <a:rPr lang="cs-CZ" sz="1800" i="1" dirty="0">
                <a:solidFill>
                  <a:schemeClr val="tx1"/>
                </a:solidFill>
              </a:rPr>
              <a:t>Sociální lékařství</a:t>
            </a:r>
            <a:r>
              <a:rPr lang="cs-CZ" sz="1800" dirty="0">
                <a:solidFill>
                  <a:schemeClr val="tx1"/>
                </a:solidFill>
              </a:rPr>
              <a:t>. Olomouc: Univerzita Palackého v Olomouci. ISBN 978-80-244-5326-2.</a:t>
            </a:r>
          </a:p>
          <a:p>
            <a:r>
              <a:rPr lang="cs-CZ" sz="1800" dirty="0">
                <a:solidFill>
                  <a:schemeClr val="tx1"/>
                </a:solidFill>
              </a:rPr>
              <a:t>IVANOVÁ, K., JURÍČKOVÁ, L. a I. GLADKIJ. (2013). </a:t>
            </a:r>
            <a:r>
              <a:rPr lang="cs-CZ" sz="1800" i="1" dirty="0">
                <a:solidFill>
                  <a:schemeClr val="tx1"/>
                </a:solidFill>
              </a:rPr>
              <a:t>Medicína a společnost</a:t>
            </a:r>
            <a:r>
              <a:rPr lang="cs-CZ" sz="1800" dirty="0">
                <a:solidFill>
                  <a:schemeClr val="tx1"/>
                </a:solidFill>
              </a:rPr>
              <a:t>. Olomouc: Univerzita Palackého. ISBN 978-80-244-3446-9. </a:t>
            </a:r>
          </a:p>
        </p:txBody>
      </p:sp>
      <p:sp>
        <p:nvSpPr>
          <p:cNvPr id="4" name="Zástupný symbol pro datum 3">
            <a:extLst>
              <a:ext uri="{FF2B5EF4-FFF2-40B4-BE49-F238E27FC236}">
                <a16:creationId xmlns:a16="http://schemas.microsoft.com/office/drawing/2014/main" id="{D15C85F9-DAB0-4FFA-97D8-B4EFF389FE71}"/>
              </a:ext>
            </a:extLst>
          </p:cNvPr>
          <p:cNvSpPr>
            <a:spLocks noGrp="1"/>
          </p:cNvSpPr>
          <p:nvPr>
            <p:ph type="dt" sz="half" idx="10"/>
          </p:nvPr>
        </p:nvSpPr>
        <p:spPr/>
        <p:txBody>
          <a:bodyPr/>
          <a:lstStyle/>
          <a:p>
            <a:fld id="{CD7F5DB3-3C08-48F6-9F0F-9A845FBCB3C4}" type="datetime1">
              <a:rPr lang="cs-CZ" smtClean="0"/>
              <a:t>10.03.2023</a:t>
            </a:fld>
            <a:endParaRPr lang="en-US" dirty="0"/>
          </a:p>
        </p:txBody>
      </p:sp>
      <p:sp>
        <p:nvSpPr>
          <p:cNvPr id="5" name="Zástupný symbol pro zápatí 4">
            <a:extLst>
              <a:ext uri="{FF2B5EF4-FFF2-40B4-BE49-F238E27FC236}">
                <a16:creationId xmlns:a16="http://schemas.microsoft.com/office/drawing/2014/main" id="{06CFA015-243C-45D7-885E-F5B3D9A5893C}"/>
              </a:ext>
            </a:extLst>
          </p:cNvPr>
          <p:cNvSpPr>
            <a:spLocks noGrp="1"/>
          </p:cNvSpPr>
          <p:nvPr>
            <p:ph type="ftr" sz="quarter" idx="11"/>
          </p:nvPr>
        </p:nvSpPr>
        <p:spPr/>
        <p:txBody>
          <a:bodyPr/>
          <a:lstStyle/>
          <a:p>
            <a:r>
              <a:rPr lang="en-US"/>
              <a:t>Sociologie zdraví a nemoci</a:t>
            </a:r>
            <a:endParaRPr lang="en-US" dirty="0"/>
          </a:p>
        </p:txBody>
      </p:sp>
      <p:sp>
        <p:nvSpPr>
          <p:cNvPr id="6" name="Zástupný symbol pro číslo snímku 5">
            <a:extLst>
              <a:ext uri="{FF2B5EF4-FFF2-40B4-BE49-F238E27FC236}">
                <a16:creationId xmlns:a16="http://schemas.microsoft.com/office/drawing/2014/main" id="{7AA7BF86-107D-4279-89E7-AC98E3F5FE36}"/>
              </a:ext>
            </a:extLst>
          </p:cNvPr>
          <p:cNvSpPr>
            <a:spLocks noGrp="1"/>
          </p:cNvSpPr>
          <p:nvPr>
            <p:ph type="sldNum" sz="quarter" idx="12"/>
          </p:nvPr>
        </p:nvSpPr>
        <p:spPr/>
        <p:txBody>
          <a:bodyPr/>
          <a:lstStyle/>
          <a:p>
            <a:fld id="{6D22F896-40B5-4ADD-8801-0D06FADFA095}" type="slidenum">
              <a:rPr lang="en-US" smtClean="0"/>
              <a:pPr/>
              <a:t>108</a:t>
            </a:fld>
            <a:endParaRPr lang="en-US" dirty="0"/>
          </a:p>
        </p:txBody>
      </p:sp>
    </p:spTree>
    <p:extLst>
      <p:ext uri="{BB962C8B-B14F-4D97-AF65-F5344CB8AC3E}">
        <p14:creationId xmlns:p14="http://schemas.microsoft.com/office/powerpoint/2010/main" val="142791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EC1F9-66D2-4B64-91E6-B9501C57525F}"/>
              </a:ext>
            </a:extLst>
          </p:cNvPr>
          <p:cNvSpPr>
            <a:spLocks noGrp="1"/>
          </p:cNvSpPr>
          <p:nvPr>
            <p:ph type="title"/>
          </p:nvPr>
        </p:nvSpPr>
        <p:spPr>
          <a:xfrm>
            <a:off x="1097280" y="286603"/>
            <a:ext cx="10058400" cy="1104875"/>
          </a:xfrm>
        </p:spPr>
        <p:txBody>
          <a:bodyPr>
            <a:normAutofit/>
          </a:bodyPr>
          <a:lstStyle/>
          <a:p>
            <a:r>
              <a:rPr lang="cs-CZ" sz="4400" b="1" dirty="0"/>
              <a:t>Literatura a prameny 2</a:t>
            </a:r>
          </a:p>
        </p:txBody>
      </p:sp>
      <p:sp>
        <p:nvSpPr>
          <p:cNvPr id="3" name="Zástupný symbol pro obsah 2">
            <a:extLst>
              <a:ext uri="{FF2B5EF4-FFF2-40B4-BE49-F238E27FC236}">
                <a16:creationId xmlns:a16="http://schemas.microsoft.com/office/drawing/2014/main" id="{6BF347E5-E62F-4C4D-BCBE-0FC93E87DE08}"/>
              </a:ext>
            </a:extLst>
          </p:cNvPr>
          <p:cNvSpPr>
            <a:spLocks noGrp="1"/>
          </p:cNvSpPr>
          <p:nvPr>
            <p:ph idx="1"/>
          </p:nvPr>
        </p:nvSpPr>
        <p:spPr>
          <a:xfrm>
            <a:off x="1097280" y="1743740"/>
            <a:ext cx="10058400" cy="4412511"/>
          </a:xfrm>
        </p:spPr>
        <p:txBody>
          <a:bodyPr>
            <a:noAutofit/>
          </a:bodyPr>
          <a:lstStyle/>
          <a:p>
            <a:r>
              <a:rPr lang="cs-CZ" sz="1800" dirty="0"/>
              <a:t>KAŇOVÁ, P. (2007). </a:t>
            </a:r>
            <a:r>
              <a:rPr lang="cs-CZ" sz="1800" i="1" dirty="0"/>
              <a:t>Sociální determinanty nerovností ve zdraví</a:t>
            </a:r>
            <a:r>
              <a:rPr lang="cs-CZ" sz="1800" dirty="0"/>
              <a:t>. Brno: Masarykova Univerzita, Lékařská fakulta. Doktorská práce. Dostupné z: http://is.muni.cz/th/8319/lf_d/</a:t>
            </a:r>
          </a:p>
          <a:p>
            <a:r>
              <a:rPr lang="cs-CZ" sz="1800" dirty="0"/>
              <a:t>KUHLMANN, E., and E. ANNADALE, </a:t>
            </a:r>
            <a:r>
              <a:rPr lang="cs-CZ" sz="1800" dirty="0" err="1"/>
              <a:t>eds</a:t>
            </a:r>
            <a:r>
              <a:rPr lang="cs-CZ" sz="1800" dirty="0"/>
              <a:t>. (2010). </a:t>
            </a:r>
            <a:r>
              <a:rPr lang="cs-CZ" sz="1800" i="1" dirty="0"/>
              <a:t>Gender and </a:t>
            </a:r>
            <a:r>
              <a:rPr lang="cs-CZ" sz="1800" i="1" dirty="0" err="1"/>
              <a:t>Healthcare</a:t>
            </a:r>
            <a:r>
              <a:rPr lang="cs-CZ" sz="1800" dirty="0"/>
              <a:t>. New York: </a:t>
            </a:r>
            <a:r>
              <a:rPr lang="cs-CZ" sz="1800" dirty="0" err="1"/>
              <a:t>Palgrave</a:t>
            </a:r>
            <a:r>
              <a:rPr lang="cs-CZ" sz="1800" dirty="0"/>
              <a:t> </a:t>
            </a:r>
            <a:r>
              <a:rPr lang="cs-CZ" sz="1800" dirty="0" err="1"/>
              <a:t>Macmillian</a:t>
            </a:r>
            <a:r>
              <a:rPr lang="cs-CZ" sz="1800" dirty="0"/>
              <a:t>. ISBN 978-0-230-23031-6.</a:t>
            </a:r>
          </a:p>
          <a:p>
            <a:r>
              <a:rPr lang="cs-CZ" sz="1800" dirty="0"/>
              <a:t>MARMOT, M. et al. (2010). </a:t>
            </a:r>
            <a:r>
              <a:rPr lang="en-US" sz="1800" i="1" dirty="0"/>
              <a:t>Fair Society Healthy Lives (The Marmot Review)</a:t>
            </a:r>
            <a:r>
              <a:rPr lang="cs-CZ" sz="1800" dirty="0"/>
              <a:t>. http://www.instituteofhealthequity.org/resources-reports/fair-society-healthy-lives-the-marmot-review</a:t>
            </a:r>
            <a:endParaRPr lang="cs-CZ" sz="1800" dirty="0">
              <a:solidFill>
                <a:schemeClr val="tx1"/>
              </a:solidFill>
            </a:endParaRPr>
          </a:p>
          <a:p>
            <a:r>
              <a:rPr lang="cs-CZ" sz="1800" dirty="0">
                <a:solidFill>
                  <a:schemeClr val="tx1"/>
                </a:solidFill>
              </a:rPr>
              <a:t>PARSONS, T. (1975). </a:t>
            </a:r>
            <a:r>
              <a:rPr lang="cs-CZ" sz="1800" dirty="0" err="1">
                <a:solidFill>
                  <a:schemeClr val="tx1"/>
                </a:solidFill>
              </a:rPr>
              <a:t>The</a:t>
            </a:r>
            <a:r>
              <a:rPr lang="cs-CZ" sz="1800" dirty="0">
                <a:solidFill>
                  <a:schemeClr val="tx1"/>
                </a:solidFill>
              </a:rPr>
              <a:t> </a:t>
            </a:r>
            <a:r>
              <a:rPr lang="cs-CZ" sz="1800" dirty="0" err="1">
                <a:solidFill>
                  <a:schemeClr val="tx1"/>
                </a:solidFill>
              </a:rPr>
              <a:t>sick</a:t>
            </a:r>
            <a:r>
              <a:rPr lang="cs-CZ" sz="1800" dirty="0">
                <a:solidFill>
                  <a:schemeClr val="tx1"/>
                </a:solidFill>
              </a:rPr>
              <a:t> role and role </a:t>
            </a:r>
            <a:r>
              <a:rPr lang="cs-CZ" sz="1800" dirty="0" err="1">
                <a:solidFill>
                  <a:schemeClr val="tx1"/>
                </a:solidFill>
              </a:rPr>
              <a:t>of</a:t>
            </a:r>
            <a:r>
              <a:rPr lang="cs-CZ" sz="1800" dirty="0">
                <a:solidFill>
                  <a:schemeClr val="tx1"/>
                </a:solidFill>
              </a:rPr>
              <a:t> </a:t>
            </a:r>
            <a:r>
              <a:rPr lang="cs-CZ" sz="1800" dirty="0" err="1">
                <a:solidFill>
                  <a:schemeClr val="tx1"/>
                </a:solidFill>
              </a:rPr>
              <a:t>the</a:t>
            </a:r>
            <a:r>
              <a:rPr lang="cs-CZ" sz="1800" dirty="0">
                <a:solidFill>
                  <a:schemeClr val="tx1"/>
                </a:solidFill>
              </a:rPr>
              <a:t> </a:t>
            </a:r>
            <a:r>
              <a:rPr lang="cs-CZ" sz="1800" dirty="0" err="1">
                <a:solidFill>
                  <a:schemeClr val="tx1"/>
                </a:solidFill>
              </a:rPr>
              <a:t>physician</a:t>
            </a:r>
            <a:r>
              <a:rPr lang="cs-CZ" sz="1800" dirty="0">
                <a:solidFill>
                  <a:schemeClr val="tx1"/>
                </a:solidFill>
              </a:rPr>
              <a:t> </a:t>
            </a:r>
            <a:r>
              <a:rPr lang="cs-CZ" sz="1800" dirty="0" err="1">
                <a:solidFill>
                  <a:schemeClr val="tx1"/>
                </a:solidFill>
              </a:rPr>
              <a:t>reconsidered</a:t>
            </a:r>
            <a:r>
              <a:rPr lang="cs-CZ" sz="1800" dirty="0">
                <a:solidFill>
                  <a:schemeClr val="tx1"/>
                </a:solidFill>
              </a:rPr>
              <a:t>. In: </a:t>
            </a:r>
            <a:r>
              <a:rPr lang="cs-CZ" sz="1800" i="1" dirty="0" err="1">
                <a:solidFill>
                  <a:schemeClr val="tx1"/>
                </a:solidFill>
              </a:rPr>
              <a:t>Milbank</a:t>
            </a:r>
            <a:r>
              <a:rPr lang="cs-CZ" sz="1800" i="1" dirty="0">
                <a:solidFill>
                  <a:schemeClr val="tx1"/>
                </a:solidFill>
              </a:rPr>
              <a:t> </a:t>
            </a:r>
            <a:r>
              <a:rPr lang="cs-CZ" sz="1800" i="1" dirty="0" err="1">
                <a:solidFill>
                  <a:schemeClr val="tx1"/>
                </a:solidFill>
              </a:rPr>
              <a:t>Memorial</a:t>
            </a:r>
            <a:r>
              <a:rPr lang="cs-CZ" sz="1800" i="1" dirty="0">
                <a:solidFill>
                  <a:schemeClr val="tx1"/>
                </a:solidFill>
              </a:rPr>
              <a:t> </a:t>
            </a:r>
            <a:r>
              <a:rPr lang="cs-CZ" sz="1800" i="1" dirty="0" err="1">
                <a:solidFill>
                  <a:schemeClr val="tx1"/>
                </a:solidFill>
              </a:rPr>
              <a:t>Fund</a:t>
            </a:r>
            <a:r>
              <a:rPr lang="cs-CZ" sz="1800" i="1" dirty="0">
                <a:solidFill>
                  <a:schemeClr val="tx1"/>
                </a:solidFill>
              </a:rPr>
              <a:t> </a:t>
            </a:r>
            <a:r>
              <a:rPr lang="cs-CZ" sz="1800" i="1" dirty="0" err="1">
                <a:solidFill>
                  <a:schemeClr val="tx1"/>
                </a:solidFill>
              </a:rPr>
              <a:t>quarterly</a:t>
            </a:r>
            <a:r>
              <a:rPr lang="cs-CZ" sz="1800" dirty="0">
                <a:solidFill>
                  <a:schemeClr val="tx1"/>
                </a:solidFill>
              </a:rPr>
              <a:t>, Vol. 53, No. 3, p. 257–278. ISSN 0026-3745.</a:t>
            </a:r>
          </a:p>
          <a:p>
            <a:r>
              <a:rPr lang="cs-CZ" sz="1800" dirty="0"/>
              <a:t>ŠLACHTOVÁ, H. (2012). </a:t>
            </a:r>
            <a:r>
              <a:rPr lang="cs-CZ" sz="1800" i="1" dirty="0"/>
              <a:t>Sociální nerovnosti ve zdraví</a:t>
            </a:r>
            <a:r>
              <a:rPr lang="cs-CZ" sz="1800" dirty="0"/>
              <a:t>. Ostrava: Ostravská univ. v Ostravě.</a:t>
            </a:r>
          </a:p>
          <a:p>
            <a:r>
              <a:rPr lang="cs-CZ" sz="1800" dirty="0"/>
              <a:t>WEISS, G. L., and L. E. LONNQUIST, 2012. </a:t>
            </a:r>
            <a:r>
              <a:rPr lang="cs-CZ" sz="1800" i="1" dirty="0" err="1"/>
              <a:t>The</a:t>
            </a:r>
            <a:r>
              <a:rPr lang="cs-CZ" sz="1800" i="1" dirty="0"/>
              <a:t> Sociology </a:t>
            </a:r>
            <a:r>
              <a:rPr lang="cs-CZ" sz="1800" i="1" dirty="0" err="1"/>
              <a:t>of</a:t>
            </a:r>
            <a:r>
              <a:rPr lang="cs-CZ" sz="1800" i="1" dirty="0"/>
              <a:t> </a:t>
            </a:r>
            <a:r>
              <a:rPr lang="cs-CZ" sz="1800" i="1" dirty="0" err="1"/>
              <a:t>Helath</a:t>
            </a:r>
            <a:r>
              <a:rPr lang="cs-CZ" sz="1800" i="1" dirty="0"/>
              <a:t>, </a:t>
            </a:r>
            <a:r>
              <a:rPr lang="cs-CZ" sz="1800" i="1" dirty="0" err="1"/>
              <a:t>Healing</a:t>
            </a:r>
            <a:r>
              <a:rPr lang="cs-CZ" sz="1800" i="1" dirty="0"/>
              <a:t>, and </a:t>
            </a:r>
            <a:r>
              <a:rPr lang="cs-CZ" sz="1800" i="1" dirty="0" err="1"/>
              <a:t>Illness</a:t>
            </a:r>
            <a:r>
              <a:rPr lang="cs-CZ" sz="1800" i="1" dirty="0"/>
              <a:t>.</a:t>
            </a:r>
            <a:r>
              <a:rPr lang="cs-CZ" sz="1800" dirty="0"/>
              <a:t> </a:t>
            </a:r>
            <a:r>
              <a:rPr lang="cs-CZ" sz="1800" dirty="0" err="1"/>
              <a:t>Lake</a:t>
            </a:r>
            <a:r>
              <a:rPr lang="cs-CZ" sz="1800" dirty="0"/>
              <a:t> st. </a:t>
            </a:r>
            <a:r>
              <a:rPr lang="cs-CZ" sz="1800" dirty="0" err="1"/>
              <a:t>Upper</a:t>
            </a:r>
            <a:r>
              <a:rPr lang="cs-CZ" sz="1800" dirty="0"/>
              <a:t> </a:t>
            </a:r>
            <a:r>
              <a:rPr lang="cs-CZ" sz="1800" dirty="0" err="1"/>
              <a:t>Saddle</a:t>
            </a:r>
            <a:r>
              <a:rPr lang="cs-CZ" sz="1800" dirty="0"/>
              <a:t> River: </a:t>
            </a:r>
            <a:r>
              <a:rPr lang="cs-CZ" sz="1800" dirty="0" err="1"/>
              <a:t>Pearson</a:t>
            </a:r>
            <a:r>
              <a:rPr lang="cs-CZ" sz="1800" dirty="0"/>
              <a:t> </a:t>
            </a:r>
            <a:r>
              <a:rPr lang="cs-CZ" sz="1800" dirty="0" err="1"/>
              <a:t>Education</a:t>
            </a:r>
            <a:r>
              <a:rPr lang="cs-CZ" sz="1800" dirty="0"/>
              <a:t>. ISBN 978-0-205-82883-8.</a:t>
            </a:r>
          </a:p>
          <a:p>
            <a:r>
              <a:rPr lang="cs-CZ" sz="1800" dirty="0"/>
              <a:t>WHITEHEAD, M. (1990). </a:t>
            </a:r>
            <a:r>
              <a:rPr lang="cs-CZ" sz="1800" i="1" dirty="0" err="1"/>
              <a:t>The</a:t>
            </a:r>
            <a:r>
              <a:rPr lang="cs-CZ" sz="1800" i="1" dirty="0"/>
              <a:t> </a:t>
            </a:r>
            <a:r>
              <a:rPr lang="cs-CZ" sz="1800" i="1" dirty="0" err="1"/>
              <a:t>Concepts</a:t>
            </a:r>
            <a:r>
              <a:rPr lang="cs-CZ" sz="1800" i="1" dirty="0"/>
              <a:t> and </a:t>
            </a:r>
            <a:r>
              <a:rPr lang="cs-CZ" sz="1800" i="1" dirty="0" err="1"/>
              <a:t>Principles</a:t>
            </a:r>
            <a:r>
              <a:rPr lang="cs-CZ" sz="1800" i="1" dirty="0"/>
              <a:t> </a:t>
            </a:r>
            <a:r>
              <a:rPr lang="cs-CZ" sz="1800" i="1" dirty="0" err="1"/>
              <a:t>of</a:t>
            </a:r>
            <a:r>
              <a:rPr lang="cs-CZ" sz="1800" i="1" dirty="0"/>
              <a:t> </a:t>
            </a:r>
            <a:r>
              <a:rPr lang="cs-CZ" sz="1800" i="1" dirty="0" err="1"/>
              <a:t>Equity</a:t>
            </a:r>
            <a:r>
              <a:rPr lang="cs-CZ" sz="1800" i="1" dirty="0"/>
              <a:t> and </a:t>
            </a:r>
            <a:r>
              <a:rPr lang="cs-CZ" sz="1800" i="1" dirty="0" err="1"/>
              <a:t>Health</a:t>
            </a:r>
            <a:r>
              <a:rPr lang="cs-CZ" sz="1800" i="1" dirty="0"/>
              <a:t>. </a:t>
            </a:r>
            <a:r>
              <a:rPr lang="cs-CZ" sz="1800" dirty="0" err="1"/>
              <a:t>Copenhagen</a:t>
            </a:r>
            <a:r>
              <a:rPr lang="cs-CZ" sz="1800" dirty="0"/>
              <a:t>: WHO, </a:t>
            </a:r>
            <a:r>
              <a:rPr lang="cs-CZ" sz="1800" dirty="0" err="1"/>
              <a:t>Regional</a:t>
            </a:r>
            <a:r>
              <a:rPr lang="cs-CZ" sz="1800" dirty="0"/>
              <a:t> Office </a:t>
            </a:r>
            <a:r>
              <a:rPr lang="cs-CZ" sz="1800" dirty="0" err="1"/>
              <a:t>for</a:t>
            </a:r>
            <a:r>
              <a:rPr lang="cs-CZ" sz="1800" dirty="0"/>
              <a:t> </a:t>
            </a:r>
            <a:r>
              <a:rPr lang="cs-CZ" sz="1800" dirty="0" err="1"/>
              <a:t>Europe</a:t>
            </a:r>
            <a:r>
              <a:rPr lang="cs-CZ" sz="1800" dirty="0"/>
              <a:t>. Dostupné z: </a:t>
            </a:r>
            <a:r>
              <a:rPr lang="cs-CZ" sz="1800" u="sng" dirty="0">
                <a:hlinkClick r:id="rId2"/>
              </a:rPr>
              <a:t>http://salud.ciee.flacso.org.ar/flacso/optativas/equity_and_health.pdf</a:t>
            </a:r>
            <a:endParaRPr lang="cs-CZ" sz="1800" dirty="0"/>
          </a:p>
        </p:txBody>
      </p:sp>
      <p:sp>
        <p:nvSpPr>
          <p:cNvPr id="4" name="Zástupný symbol pro datum 3">
            <a:extLst>
              <a:ext uri="{FF2B5EF4-FFF2-40B4-BE49-F238E27FC236}">
                <a16:creationId xmlns:a16="http://schemas.microsoft.com/office/drawing/2014/main" id="{D15C85F9-DAB0-4FFA-97D8-B4EFF389FE71}"/>
              </a:ext>
            </a:extLst>
          </p:cNvPr>
          <p:cNvSpPr>
            <a:spLocks noGrp="1"/>
          </p:cNvSpPr>
          <p:nvPr>
            <p:ph type="dt" sz="half" idx="10"/>
          </p:nvPr>
        </p:nvSpPr>
        <p:spPr/>
        <p:txBody>
          <a:bodyPr/>
          <a:lstStyle/>
          <a:p>
            <a:fld id="{CD7F5DB3-3C08-48F6-9F0F-9A845FBCB3C4}" type="datetime1">
              <a:rPr lang="cs-CZ" smtClean="0"/>
              <a:t>10.03.2023</a:t>
            </a:fld>
            <a:endParaRPr lang="en-US" dirty="0"/>
          </a:p>
        </p:txBody>
      </p:sp>
      <p:sp>
        <p:nvSpPr>
          <p:cNvPr id="5" name="Zástupný symbol pro zápatí 4">
            <a:extLst>
              <a:ext uri="{FF2B5EF4-FFF2-40B4-BE49-F238E27FC236}">
                <a16:creationId xmlns:a16="http://schemas.microsoft.com/office/drawing/2014/main" id="{06CFA015-243C-45D7-885E-F5B3D9A5893C}"/>
              </a:ext>
            </a:extLst>
          </p:cNvPr>
          <p:cNvSpPr>
            <a:spLocks noGrp="1"/>
          </p:cNvSpPr>
          <p:nvPr>
            <p:ph type="ftr" sz="quarter" idx="11"/>
          </p:nvPr>
        </p:nvSpPr>
        <p:spPr/>
        <p:txBody>
          <a:bodyPr/>
          <a:lstStyle/>
          <a:p>
            <a:r>
              <a:rPr lang="en-US"/>
              <a:t>Sociologie zdraví a nemoci</a:t>
            </a:r>
            <a:endParaRPr lang="en-US" dirty="0"/>
          </a:p>
        </p:txBody>
      </p:sp>
      <p:sp>
        <p:nvSpPr>
          <p:cNvPr id="6" name="Zástupný symbol pro číslo snímku 5">
            <a:extLst>
              <a:ext uri="{FF2B5EF4-FFF2-40B4-BE49-F238E27FC236}">
                <a16:creationId xmlns:a16="http://schemas.microsoft.com/office/drawing/2014/main" id="{7AA7BF86-107D-4279-89E7-AC98E3F5FE36}"/>
              </a:ext>
            </a:extLst>
          </p:cNvPr>
          <p:cNvSpPr>
            <a:spLocks noGrp="1"/>
          </p:cNvSpPr>
          <p:nvPr>
            <p:ph type="sldNum" sz="quarter" idx="12"/>
          </p:nvPr>
        </p:nvSpPr>
        <p:spPr/>
        <p:txBody>
          <a:bodyPr/>
          <a:lstStyle/>
          <a:p>
            <a:fld id="{6D22F896-40B5-4ADD-8801-0D06FADFA095}" type="slidenum">
              <a:rPr lang="en-US" smtClean="0"/>
              <a:pPr/>
              <a:t>109</a:t>
            </a:fld>
            <a:endParaRPr lang="en-US" dirty="0"/>
          </a:p>
        </p:txBody>
      </p:sp>
    </p:spTree>
    <p:extLst>
      <p:ext uri="{BB962C8B-B14F-4D97-AF65-F5344CB8AC3E}">
        <p14:creationId xmlns:p14="http://schemas.microsoft.com/office/powerpoint/2010/main" val="9307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Přístupy ke zdraví (a)</a:t>
            </a:r>
          </a:p>
        </p:txBody>
      </p:sp>
      <p:sp>
        <p:nvSpPr>
          <p:cNvPr id="3" name="Zástupný symbol pro obsah 2"/>
          <p:cNvSpPr>
            <a:spLocks noGrp="1"/>
          </p:cNvSpPr>
          <p:nvPr>
            <p:ph idx="1"/>
          </p:nvPr>
        </p:nvSpPr>
        <p:spPr/>
        <p:txBody>
          <a:bodyPr>
            <a:normAutofit/>
          </a:bodyPr>
          <a:lstStyle/>
          <a:p>
            <a:r>
              <a:rPr lang="cs-CZ" sz="2400" b="1" dirty="0"/>
              <a:t>V individuálním přístupu (mikro koncepce)  </a:t>
            </a:r>
            <a:r>
              <a:rPr lang="cs-CZ" sz="2400" dirty="0"/>
              <a:t>je zdraví vnímáno jako stav jednotlivce v určitém čase a prostředí. </a:t>
            </a:r>
          </a:p>
          <a:p>
            <a:r>
              <a:rPr lang="cs-CZ" sz="2400" dirty="0"/>
              <a:t>Co se jeví jako </a:t>
            </a:r>
            <a:r>
              <a:rPr lang="cs-CZ" sz="2400" b="1" dirty="0"/>
              <a:t>rizikový faktor na individuální úrovni</a:t>
            </a:r>
            <a:r>
              <a:rPr lang="cs-CZ" sz="2400" dirty="0"/>
              <a:t>, kterou preferuje biomedicínský model, </a:t>
            </a:r>
            <a:r>
              <a:rPr lang="cs-CZ" sz="2400" b="1" dirty="0">
                <a:solidFill>
                  <a:srgbClr val="FF0000"/>
                </a:solidFill>
              </a:rPr>
              <a:t>není</a:t>
            </a:r>
            <a:r>
              <a:rPr lang="cs-CZ" sz="2400" dirty="0"/>
              <a:t> považováno za rizikovou determinantu na </a:t>
            </a:r>
            <a:r>
              <a:rPr lang="cs-CZ" sz="2400" b="1" dirty="0"/>
              <a:t>úrovni skupinové</a:t>
            </a:r>
            <a:r>
              <a:rPr lang="cs-CZ" sz="2400" dirty="0"/>
              <a:t>, spojené s modelem sociálním (Holčík, Žáček, Koupilová, 1998). </a:t>
            </a:r>
          </a:p>
          <a:p>
            <a:r>
              <a:rPr lang="cs-CZ" sz="2400" dirty="0"/>
              <a:t>Individuální přístup umožňuje srovnání subjektivního pocitu zdraví, zjištěného rozhovorem, s objektivně zjištěným nálezem. </a:t>
            </a:r>
          </a:p>
          <a:p>
            <a:r>
              <a:rPr lang="cs-CZ" sz="2400" dirty="0"/>
              <a:t>Na objektivní zjišťování individuálního zdraví existuje řada metodik medicínských i ošetřovatelských. </a:t>
            </a:r>
          </a:p>
          <a:p>
            <a:r>
              <a:rPr lang="cs-CZ" sz="2400" dirty="0"/>
              <a:t>Zobecnění zjištěných informací se však jeví jako problematické.</a:t>
            </a:r>
          </a:p>
        </p:txBody>
      </p:sp>
      <p:sp>
        <p:nvSpPr>
          <p:cNvPr id="4" name="Zástupný symbol pro datum 3"/>
          <p:cNvSpPr>
            <a:spLocks noGrp="1"/>
          </p:cNvSpPr>
          <p:nvPr>
            <p:ph type="dt" sz="half" idx="10"/>
          </p:nvPr>
        </p:nvSpPr>
        <p:spPr/>
        <p:txBody>
          <a:bodyPr/>
          <a:lstStyle/>
          <a:p>
            <a:fld id="{99FB8D7D-40EE-4728-BD37-AB2639F7E40C}"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11</a:t>
            </a:fld>
            <a:endParaRPr lang="cs-CZ"/>
          </a:p>
        </p:txBody>
      </p:sp>
    </p:spTree>
    <p:extLst>
      <p:ext uri="{BB962C8B-B14F-4D97-AF65-F5344CB8AC3E}">
        <p14:creationId xmlns:p14="http://schemas.microsoft.com/office/powerpoint/2010/main" val="422922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Přístupy ke zdraví (b)</a:t>
            </a:r>
          </a:p>
        </p:txBody>
      </p:sp>
      <p:sp>
        <p:nvSpPr>
          <p:cNvPr id="3" name="Zástupný symbol pro obsah 2"/>
          <p:cNvSpPr>
            <a:spLocks noGrp="1"/>
          </p:cNvSpPr>
          <p:nvPr>
            <p:ph idx="1"/>
          </p:nvPr>
        </p:nvSpPr>
        <p:spPr/>
        <p:txBody>
          <a:bodyPr>
            <a:normAutofit/>
          </a:bodyPr>
          <a:lstStyle/>
          <a:p>
            <a:r>
              <a:rPr lang="cs-CZ" sz="2400" b="1" dirty="0"/>
              <a:t>Populační přístup ke zdraví (makro koncepce) </a:t>
            </a:r>
            <a:r>
              <a:rPr lang="cs-CZ" sz="2400" dirty="0"/>
              <a:t>se zabývá zdravotním stavem obyvatelstva jako celku. </a:t>
            </a:r>
          </a:p>
          <a:p>
            <a:r>
              <a:rPr lang="cs-CZ" sz="2400" dirty="0"/>
              <a:t>Vědeckou disciplínou, věnující se studiu rozložení nemocí nebo poruch zdraví v lidské populaci ve vztahu k faktorům, které určují toto rozložení, je epidemiologie. </a:t>
            </a:r>
          </a:p>
          <a:p>
            <a:r>
              <a:rPr lang="cs-CZ" sz="2400" b="1" dirty="0">
                <a:solidFill>
                  <a:srgbClr val="FF0000"/>
                </a:solidFill>
              </a:rPr>
              <a:t>Zdravotním stavem obyvatelstva zejména z pohledu naplnění cílů zdravotní politiky a saturování základních hodnot ve společnosti se zabývá sociální lékařství.</a:t>
            </a:r>
            <a:r>
              <a:rPr lang="cs-CZ" sz="2400" dirty="0">
                <a:solidFill>
                  <a:srgbClr val="FF0000"/>
                </a:solidFill>
              </a:rPr>
              <a:t> </a:t>
            </a:r>
          </a:p>
          <a:p>
            <a:r>
              <a:rPr lang="cs-CZ" sz="2400" dirty="0"/>
              <a:t>Obě vědní disciplíny využívají demografických analýz, zejména pak statistik </a:t>
            </a:r>
            <a:r>
              <a:rPr lang="cs-CZ" sz="2400" b="1" dirty="0"/>
              <a:t>úmrtnosti a nemocnosti. </a:t>
            </a:r>
          </a:p>
        </p:txBody>
      </p:sp>
      <p:sp>
        <p:nvSpPr>
          <p:cNvPr id="4" name="Zástupný symbol pro datum 3"/>
          <p:cNvSpPr>
            <a:spLocks noGrp="1"/>
          </p:cNvSpPr>
          <p:nvPr>
            <p:ph type="dt" sz="half" idx="10"/>
          </p:nvPr>
        </p:nvSpPr>
        <p:spPr/>
        <p:txBody>
          <a:bodyPr/>
          <a:lstStyle/>
          <a:p>
            <a:fld id="{80B21A29-53EF-4E3D-9C60-F6220F5A1188}"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12</a:t>
            </a:fld>
            <a:endParaRPr lang="cs-CZ" dirty="0"/>
          </a:p>
        </p:txBody>
      </p:sp>
    </p:spTree>
    <p:extLst>
      <p:ext uri="{BB962C8B-B14F-4D97-AF65-F5344CB8AC3E}">
        <p14:creationId xmlns:p14="http://schemas.microsoft.com/office/powerpoint/2010/main" val="35276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Zdraví jako normalita (a) </a:t>
            </a:r>
          </a:p>
        </p:txBody>
      </p:sp>
      <p:sp>
        <p:nvSpPr>
          <p:cNvPr id="3" name="Zástupný symbol pro obsah 2"/>
          <p:cNvSpPr>
            <a:spLocks noGrp="1"/>
          </p:cNvSpPr>
          <p:nvPr>
            <p:ph idx="1"/>
          </p:nvPr>
        </p:nvSpPr>
        <p:spPr/>
        <p:txBody>
          <a:bodyPr>
            <a:normAutofit fontScale="92500" lnSpcReduction="10000"/>
          </a:bodyPr>
          <a:lstStyle/>
          <a:p>
            <a:r>
              <a:rPr lang="cs-CZ" sz="2600" b="1" dirty="0"/>
              <a:t>Zdraví bývá také definováno jako normální stav člověka</a:t>
            </a:r>
            <a:r>
              <a:rPr lang="cs-CZ" sz="2600" dirty="0"/>
              <a:t>. </a:t>
            </a:r>
          </a:p>
          <a:p>
            <a:r>
              <a:rPr lang="cs-CZ" sz="2600" dirty="0"/>
              <a:t>Pojem „normální“ ve vztahu ke zdraví se používá buď ve významu zkušenostně hodnotícím nebo statistickém. </a:t>
            </a:r>
          </a:p>
          <a:p>
            <a:r>
              <a:rPr lang="cs-CZ" sz="2600" b="1" dirty="0"/>
              <a:t>Hodnocení </a:t>
            </a:r>
            <a:r>
              <a:rPr lang="cs-CZ" sz="2600" dirty="0"/>
              <a:t>se odkazuje na a) </a:t>
            </a:r>
            <a:r>
              <a:rPr lang="cs-CZ" sz="2600" b="1" dirty="0"/>
              <a:t>znalosti funkce </a:t>
            </a:r>
            <a:r>
              <a:rPr lang="cs-CZ" sz="2600" dirty="0"/>
              <a:t>nějakého systému, u níž je určen „správný chod“ a její účel, jinakost je pak označena jako abnormální; b) </a:t>
            </a:r>
            <a:r>
              <a:rPr lang="cs-CZ" sz="2600" b="1" dirty="0"/>
              <a:t>předem stanovené nebo dohodnuté normy </a:t>
            </a:r>
            <a:r>
              <a:rPr lang="cs-CZ" sz="2600" dirty="0"/>
              <a:t>(konvenčního standardu), jejíž nenaplnění nebo překročení je označeno za abnormální. </a:t>
            </a:r>
          </a:p>
          <a:p>
            <a:r>
              <a:rPr lang="cs-CZ" sz="2600" dirty="0"/>
              <a:t>Někdy je pojem abnormální používán jako synonymum k pojmu patologický, což není přesné, např. genialita je abnormální,  nikoliv patologická. </a:t>
            </a:r>
          </a:p>
          <a:p>
            <a:r>
              <a:rPr lang="cs-CZ" sz="2600" dirty="0"/>
              <a:t>Podle </a:t>
            </a:r>
            <a:r>
              <a:rPr lang="cs-CZ" sz="2600" dirty="0" err="1"/>
              <a:t>Gladkého</a:t>
            </a:r>
            <a:r>
              <a:rPr lang="cs-CZ" sz="2600" dirty="0"/>
              <a:t> (2006) </a:t>
            </a:r>
            <a:r>
              <a:rPr lang="cs-CZ" sz="2600" b="1" dirty="0"/>
              <a:t>neexistuje</a:t>
            </a:r>
            <a:r>
              <a:rPr lang="cs-CZ" sz="2600" dirty="0"/>
              <a:t> provždy a všude platná definice „normality“. Normalita je závislá na rase, biologických rytmech, návycích, vlivech okolního prostředí aj</a:t>
            </a:r>
          </a:p>
          <a:p>
            <a:endParaRPr lang="cs-CZ" dirty="0"/>
          </a:p>
        </p:txBody>
      </p:sp>
      <p:sp>
        <p:nvSpPr>
          <p:cNvPr id="4" name="Zástupný symbol pro datum 3"/>
          <p:cNvSpPr>
            <a:spLocks noGrp="1"/>
          </p:cNvSpPr>
          <p:nvPr>
            <p:ph type="dt" sz="half" idx="10"/>
          </p:nvPr>
        </p:nvSpPr>
        <p:spPr/>
        <p:txBody>
          <a:bodyPr/>
          <a:lstStyle/>
          <a:p>
            <a:fld id="{B802075F-3B03-4647-A562-DEFB60DF1FC6}"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13</a:t>
            </a:fld>
            <a:endParaRPr lang="cs-CZ" dirty="0"/>
          </a:p>
        </p:txBody>
      </p:sp>
    </p:spTree>
    <p:extLst>
      <p:ext uri="{BB962C8B-B14F-4D97-AF65-F5344CB8AC3E}">
        <p14:creationId xmlns:p14="http://schemas.microsoft.com/office/powerpoint/2010/main" val="409609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Zdraví jako normalita (b)</a:t>
            </a:r>
          </a:p>
        </p:txBody>
      </p:sp>
      <p:sp>
        <p:nvSpPr>
          <p:cNvPr id="3" name="Zástupný symbol pro obsah 2"/>
          <p:cNvSpPr>
            <a:spLocks noGrp="1"/>
          </p:cNvSpPr>
          <p:nvPr>
            <p:ph idx="1"/>
          </p:nvPr>
        </p:nvSpPr>
        <p:spPr/>
        <p:txBody>
          <a:bodyPr>
            <a:normAutofit/>
          </a:bodyPr>
          <a:lstStyle/>
          <a:p>
            <a:r>
              <a:rPr lang="cs-CZ" dirty="0"/>
              <a:t>Dichotomická teorie zdraví a nemoci je zjednodušující, ve skutečnosti mezi nimi nejsou diskriminační intervaly. </a:t>
            </a:r>
          </a:p>
          <a:p>
            <a:r>
              <a:rPr lang="cs-CZ" dirty="0"/>
              <a:t>Význam má hledání hodnoty určitého znaku na distribuční křivce, která představuje </a:t>
            </a:r>
            <a:r>
              <a:rPr lang="cs-CZ" b="1" dirty="0"/>
              <a:t>kritický bod zvratu</a:t>
            </a:r>
            <a:r>
              <a:rPr lang="cs-CZ" dirty="0"/>
              <a:t>, </a:t>
            </a:r>
            <a:r>
              <a:rPr lang="cs-CZ" i="1" dirty="0"/>
              <a:t>např. stanovení hodnoty krevního tlaku, od níž klesá výskyt komplikací a snižuje se počet se ztracených roků života. </a:t>
            </a:r>
          </a:p>
          <a:p>
            <a:r>
              <a:rPr lang="cs-CZ" dirty="0"/>
              <a:t>Dyádu alternativ zdravý (fyziologický)–nemocný (patologický), lze nahradit </a:t>
            </a:r>
            <a:r>
              <a:rPr lang="cs-CZ" b="1" dirty="0">
                <a:solidFill>
                  <a:srgbClr val="FF0000"/>
                </a:solidFill>
              </a:rPr>
              <a:t>triádou: pravděpodobně zdravý, hraniční, pravděpodobně patologický. </a:t>
            </a:r>
          </a:p>
          <a:p>
            <a:endParaRPr lang="cs-CZ" dirty="0"/>
          </a:p>
        </p:txBody>
      </p:sp>
      <p:sp>
        <p:nvSpPr>
          <p:cNvPr id="4" name="Zástupný symbol pro datum 3"/>
          <p:cNvSpPr>
            <a:spLocks noGrp="1"/>
          </p:cNvSpPr>
          <p:nvPr>
            <p:ph type="dt" sz="half" idx="10"/>
          </p:nvPr>
        </p:nvSpPr>
        <p:spPr/>
        <p:txBody>
          <a:bodyPr/>
          <a:lstStyle/>
          <a:p>
            <a:fld id="{40A4622D-4A2C-40B0-B9A8-83844065593D}"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14</a:t>
            </a:fld>
            <a:endParaRPr lang="cs-CZ" dirty="0"/>
          </a:p>
        </p:txBody>
      </p:sp>
    </p:spTree>
    <p:extLst>
      <p:ext uri="{BB962C8B-B14F-4D97-AF65-F5344CB8AC3E}">
        <p14:creationId xmlns:p14="http://schemas.microsoft.com/office/powerpoint/2010/main" val="340335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a:t>PODPORA zdraví</a:t>
            </a:r>
            <a:endParaRPr lang="en-US" sz="60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3712" y="1628800"/>
            <a:ext cx="532859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ástupný symbol pro datum 4"/>
          <p:cNvSpPr>
            <a:spLocks noGrp="1"/>
          </p:cNvSpPr>
          <p:nvPr>
            <p:ph type="dt" sz="half" idx="10"/>
          </p:nvPr>
        </p:nvSpPr>
        <p:spPr/>
        <p:txBody>
          <a:bodyPr/>
          <a:lstStyle/>
          <a:p>
            <a:fld id="{63B5B116-9994-4B63-A3FE-D66EA88319E9}" type="datetime1">
              <a:rPr lang="cs-CZ" smtClean="0"/>
              <a:t>10.03.2023</a:t>
            </a:fld>
            <a:endParaRPr lang="en-US"/>
          </a:p>
        </p:txBody>
      </p:sp>
      <p:sp>
        <p:nvSpPr>
          <p:cNvPr id="6" name="Zástupný symbol pro zápatí 5"/>
          <p:cNvSpPr>
            <a:spLocks noGrp="1"/>
          </p:cNvSpPr>
          <p:nvPr>
            <p:ph type="ftr" sz="quarter" idx="11"/>
          </p:nvPr>
        </p:nvSpPr>
        <p:spPr/>
        <p:txBody>
          <a:bodyPr/>
          <a:lstStyle/>
          <a:p>
            <a:r>
              <a:rPr lang="pl-PL"/>
              <a:t>FF_kurz_psycholog_ve_zdravotnictví</a:t>
            </a:r>
            <a:endParaRPr lang="en-US"/>
          </a:p>
        </p:txBody>
      </p:sp>
      <p:sp>
        <p:nvSpPr>
          <p:cNvPr id="7" name="Zástupný symbol pro číslo snímku 6"/>
          <p:cNvSpPr>
            <a:spLocks noGrp="1"/>
          </p:cNvSpPr>
          <p:nvPr>
            <p:ph type="sldNum" sz="quarter" idx="12"/>
          </p:nvPr>
        </p:nvSpPr>
        <p:spPr/>
        <p:txBody>
          <a:bodyPr/>
          <a:lstStyle/>
          <a:p>
            <a:fld id="{0708AE07-4D26-4ED4-9E8B-6A9B918F307A}" type="slidenum">
              <a:rPr lang="en-US" smtClean="0"/>
              <a:t>15</a:t>
            </a:fld>
            <a:endParaRPr lang="en-US"/>
          </a:p>
        </p:txBody>
      </p:sp>
    </p:spTree>
    <p:extLst>
      <p:ext uri="{BB962C8B-B14F-4D97-AF65-F5344CB8AC3E}">
        <p14:creationId xmlns:p14="http://schemas.microsoft.com/office/powerpoint/2010/main" val="45488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a:t>PODPORA zdraví (PZ)</a:t>
            </a:r>
            <a:endParaRPr lang="en-US" sz="6000" b="1" dirty="0"/>
          </a:p>
        </p:txBody>
      </p:sp>
      <p:sp>
        <p:nvSpPr>
          <p:cNvPr id="3" name="Zástupný symbol pro obsah 2"/>
          <p:cNvSpPr>
            <a:spLocks noGrp="1"/>
          </p:cNvSpPr>
          <p:nvPr>
            <p:ph idx="1"/>
          </p:nvPr>
        </p:nvSpPr>
        <p:spPr/>
        <p:txBody>
          <a:bodyPr>
            <a:normAutofit/>
          </a:bodyPr>
          <a:lstStyle/>
          <a:p>
            <a:r>
              <a:rPr lang="cs-CZ" dirty="0" err="1"/>
              <a:t>Promotion</a:t>
            </a:r>
            <a:r>
              <a:rPr lang="cs-CZ" dirty="0"/>
              <a:t> –podpora, povýšení podněcování</a:t>
            </a:r>
          </a:p>
          <a:p>
            <a:r>
              <a:rPr lang="cs-CZ" b="1" dirty="0"/>
              <a:t>Podpora zdraví (</a:t>
            </a:r>
            <a:r>
              <a:rPr lang="cs-CZ" b="1" dirty="0" err="1"/>
              <a:t>health</a:t>
            </a:r>
            <a:r>
              <a:rPr lang="cs-CZ" b="1" dirty="0"/>
              <a:t> </a:t>
            </a:r>
            <a:r>
              <a:rPr lang="cs-CZ" b="1" dirty="0" err="1"/>
              <a:t>promotion</a:t>
            </a:r>
            <a:r>
              <a:rPr lang="cs-CZ" b="1" dirty="0"/>
              <a:t>) = proces, který má umožnit lidem, aby zvýšili kontrolu nad svým vlastním zdravím a své zdraví mohli zlepšovat. </a:t>
            </a:r>
            <a:r>
              <a:rPr lang="cs-CZ" dirty="0"/>
              <a:t>(</a:t>
            </a:r>
            <a:r>
              <a:rPr lang="cs-CZ" dirty="0" err="1"/>
              <a:t>The</a:t>
            </a:r>
            <a:r>
              <a:rPr lang="cs-CZ" dirty="0"/>
              <a:t> </a:t>
            </a:r>
            <a:r>
              <a:rPr lang="cs-CZ" dirty="0" err="1"/>
              <a:t>Otawa</a:t>
            </a:r>
            <a:r>
              <a:rPr lang="cs-CZ" dirty="0"/>
              <a:t> Charter, 1985)</a:t>
            </a:r>
          </a:p>
          <a:p>
            <a:r>
              <a:rPr lang="cs-CZ" dirty="0"/>
              <a:t>Podpora zdraví znamená potencování zdraví změnou prostředí, podmínek a životního stylu.</a:t>
            </a:r>
          </a:p>
          <a:p>
            <a:pPr marL="0" indent="0" algn="ctr">
              <a:buNone/>
            </a:pPr>
            <a:r>
              <a:rPr lang="cs-CZ" sz="4800" b="1" dirty="0">
                <a:solidFill>
                  <a:schemeClr val="tx2">
                    <a:lumMod val="75000"/>
                  </a:schemeClr>
                </a:solidFill>
              </a:rPr>
              <a:t>V každém člověku můžeme najít nějaký potenciál, jak žít lépe!</a:t>
            </a:r>
          </a:p>
        </p:txBody>
      </p:sp>
      <p:sp>
        <p:nvSpPr>
          <p:cNvPr id="4" name="Zástupný symbol pro datum 3"/>
          <p:cNvSpPr>
            <a:spLocks noGrp="1"/>
          </p:cNvSpPr>
          <p:nvPr>
            <p:ph type="dt" sz="half" idx="10"/>
          </p:nvPr>
        </p:nvSpPr>
        <p:spPr/>
        <p:txBody>
          <a:bodyPr/>
          <a:lstStyle/>
          <a:p>
            <a:fld id="{26AAB1B7-1C00-42E1-A399-005FF7B76902}" type="datetime1">
              <a:rPr lang="cs-CZ" smtClean="0"/>
              <a:t>10.03.2023</a:t>
            </a:fld>
            <a:endParaRPr lang="en-US"/>
          </a:p>
        </p:txBody>
      </p:sp>
      <p:sp>
        <p:nvSpPr>
          <p:cNvPr id="5" name="Zástupný symbol pro zápatí 4"/>
          <p:cNvSpPr>
            <a:spLocks noGrp="1"/>
          </p:cNvSpPr>
          <p:nvPr>
            <p:ph type="ftr" sz="quarter" idx="11"/>
          </p:nvPr>
        </p:nvSpPr>
        <p:spPr/>
        <p:txBody>
          <a:bodyPr/>
          <a:lstStyle/>
          <a:p>
            <a:r>
              <a:rPr lang="pl-PL"/>
              <a:t>FF_kurz_psycholog_ve_zdravotnictví</a:t>
            </a:r>
            <a:endParaRPr lang="en-US"/>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t>16</a:t>
            </a:fld>
            <a:endParaRPr lang="en-US"/>
          </a:p>
        </p:txBody>
      </p:sp>
    </p:spTree>
    <p:extLst>
      <p:ext uri="{BB962C8B-B14F-4D97-AF65-F5344CB8AC3E}">
        <p14:creationId xmlns:p14="http://schemas.microsoft.com/office/powerpoint/2010/main" val="200616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err="1"/>
              <a:t>Salutogeneze</a:t>
            </a:r>
            <a:endParaRPr lang="en-US" sz="6000" b="1" dirty="0"/>
          </a:p>
        </p:txBody>
      </p:sp>
      <p:sp>
        <p:nvSpPr>
          <p:cNvPr id="3" name="Zástupný symbol pro obsah 2"/>
          <p:cNvSpPr>
            <a:spLocks noGrp="1"/>
          </p:cNvSpPr>
          <p:nvPr>
            <p:ph idx="1"/>
          </p:nvPr>
        </p:nvSpPr>
        <p:spPr/>
        <p:txBody>
          <a:bodyPr>
            <a:normAutofit/>
          </a:bodyPr>
          <a:lstStyle/>
          <a:p>
            <a:r>
              <a:rPr lang="cs-CZ" b="1" dirty="0"/>
              <a:t>Pojem</a:t>
            </a:r>
            <a:r>
              <a:rPr lang="cs-CZ" dirty="0"/>
              <a:t> </a:t>
            </a:r>
            <a:r>
              <a:rPr lang="cs-CZ" dirty="0" err="1"/>
              <a:t>salutogeneze</a:t>
            </a:r>
            <a:r>
              <a:rPr lang="cs-CZ" dirty="0"/>
              <a:t> se skládá ze dvou slov: </a:t>
            </a:r>
            <a:r>
              <a:rPr lang="cs-CZ" dirty="0" err="1"/>
              <a:t>salus</a:t>
            </a:r>
            <a:r>
              <a:rPr lang="cs-CZ" dirty="0"/>
              <a:t> = zdraví, blaho atd., genesis = vznik, označuje soubor procesů prospívajících zdraví</a:t>
            </a:r>
          </a:p>
          <a:p>
            <a:r>
              <a:rPr lang="cs-CZ" b="1" dirty="0"/>
              <a:t>Nauka</a:t>
            </a:r>
            <a:r>
              <a:rPr lang="cs-CZ" dirty="0"/>
              <a:t> o původu a zrodu zdraví, o jeho posilování a podpoře a posilování  na kontinuu: </a:t>
            </a:r>
            <a:r>
              <a:rPr lang="cs-CZ" b="1" dirty="0"/>
              <a:t>Nemoc → Zdraví</a:t>
            </a:r>
          </a:p>
          <a:p>
            <a:pPr marL="0" indent="0">
              <a:buNone/>
            </a:pPr>
            <a:r>
              <a:rPr lang="cs-CZ" dirty="0"/>
              <a:t>(Aaron </a:t>
            </a:r>
            <a:r>
              <a:rPr lang="cs-CZ" dirty="0" err="1"/>
              <a:t>Antonovsky</a:t>
            </a:r>
            <a:r>
              <a:rPr lang="cs-CZ" dirty="0"/>
              <a:t>, 1987) </a:t>
            </a:r>
          </a:p>
          <a:p>
            <a:r>
              <a:rPr lang="cs-CZ" b="1" dirty="0"/>
              <a:t>Teorie</a:t>
            </a:r>
            <a:r>
              <a:rPr lang="cs-CZ" dirty="0"/>
              <a:t> o schopnosti jedince udržovat si dobré fyzické a psychické zdraví na základě SOC (</a:t>
            </a:r>
            <a:r>
              <a:rPr lang="cs-CZ" dirty="0" err="1"/>
              <a:t>Sense</a:t>
            </a:r>
            <a:r>
              <a:rPr lang="cs-CZ" dirty="0"/>
              <a:t> </a:t>
            </a:r>
            <a:r>
              <a:rPr lang="cs-CZ" dirty="0" err="1"/>
              <a:t>of</a:t>
            </a:r>
            <a:r>
              <a:rPr lang="cs-CZ" dirty="0"/>
              <a:t> </a:t>
            </a:r>
            <a:r>
              <a:rPr lang="cs-CZ" dirty="0" err="1"/>
              <a:t>coherence</a:t>
            </a:r>
            <a:r>
              <a:rPr lang="cs-CZ" dirty="0"/>
              <a:t> - osobnostní integrity ), který zahrnuje 3 roviny přesvědčení: 1. Svět a život jsou srozumitelné. 2. Život je zvládnutelný. 3. Život má smysl. </a:t>
            </a:r>
            <a:endParaRPr lang="cs-CZ" b="1" dirty="0">
              <a:solidFill>
                <a:schemeClr val="tx2">
                  <a:lumMod val="75000"/>
                </a:schemeClr>
              </a:solidFill>
            </a:endParaRPr>
          </a:p>
        </p:txBody>
      </p:sp>
      <p:sp>
        <p:nvSpPr>
          <p:cNvPr id="4" name="Zástupný symbol pro datum 3"/>
          <p:cNvSpPr>
            <a:spLocks noGrp="1"/>
          </p:cNvSpPr>
          <p:nvPr>
            <p:ph type="dt" sz="half" idx="10"/>
          </p:nvPr>
        </p:nvSpPr>
        <p:spPr/>
        <p:txBody>
          <a:bodyPr/>
          <a:lstStyle/>
          <a:p>
            <a:fld id="{E3917265-F694-429C-9C8E-4AE041A91C54}" type="datetime1">
              <a:rPr lang="cs-CZ" smtClean="0"/>
              <a:t>10.03.2023</a:t>
            </a:fld>
            <a:endParaRPr lang="en-US"/>
          </a:p>
        </p:txBody>
      </p:sp>
      <p:sp>
        <p:nvSpPr>
          <p:cNvPr id="5" name="Zástupný symbol pro zápatí 4"/>
          <p:cNvSpPr>
            <a:spLocks noGrp="1"/>
          </p:cNvSpPr>
          <p:nvPr>
            <p:ph type="ftr" sz="quarter" idx="11"/>
          </p:nvPr>
        </p:nvSpPr>
        <p:spPr/>
        <p:txBody>
          <a:bodyPr/>
          <a:lstStyle/>
          <a:p>
            <a:r>
              <a:rPr lang="pl-PL"/>
              <a:t>FF_kurz_psycholog_ve_zdravotnictví</a:t>
            </a:r>
            <a:endParaRPr lang="en-US"/>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t>17</a:t>
            </a:fld>
            <a:endParaRPr lang="en-US"/>
          </a:p>
        </p:txBody>
      </p:sp>
    </p:spTree>
    <p:extLst>
      <p:ext uri="{BB962C8B-B14F-4D97-AF65-F5344CB8AC3E}">
        <p14:creationId xmlns:p14="http://schemas.microsoft.com/office/powerpoint/2010/main" val="341636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a:t>PODPORA zdraví</a:t>
            </a:r>
            <a:endParaRPr lang="en-US" sz="6000" b="1"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neboli </a:t>
            </a:r>
            <a:r>
              <a:rPr lang="cs-CZ" b="1" dirty="0"/>
              <a:t>POSILOVÁNÍ A ROZVOJ ZDRAVÍ (</a:t>
            </a:r>
            <a:r>
              <a:rPr lang="cs-CZ" b="1" dirty="0" err="1"/>
              <a:t>Otawská</a:t>
            </a:r>
            <a:r>
              <a:rPr lang="cs-CZ" b="1" dirty="0"/>
              <a:t> charta, 1986):</a:t>
            </a:r>
          </a:p>
          <a:p>
            <a:r>
              <a:rPr lang="cs-CZ" dirty="0"/>
              <a:t>Je proces, který </a:t>
            </a:r>
            <a:r>
              <a:rPr lang="cs-CZ" b="1" dirty="0"/>
              <a:t>umožňuje lidem rozšířit svůj podíl </a:t>
            </a:r>
            <a:r>
              <a:rPr lang="cs-CZ" dirty="0"/>
              <a:t>na ochraně a zlepšení svého zdraví.</a:t>
            </a:r>
          </a:p>
          <a:p>
            <a:r>
              <a:rPr lang="cs-CZ" dirty="0"/>
              <a:t>Má-li být dosaženo stavu fyzické, duševní a sociální pohody, musí skupiny i jednotlivci </a:t>
            </a:r>
            <a:r>
              <a:rPr lang="cs-CZ" b="1" dirty="0"/>
              <a:t>formulovat  a plnit svá přání, uspokojovat své potřeby a své životní prostředí změnit nebo se v něm naučit žít</a:t>
            </a:r>
            <a:r>
              <a:rPr lang="cs-CZ" dirty="0"/>
              <a:t>. </a:t>
            </a:r>
          </a:p>
          <a:p>
            <a:r>
              <a:rPr lang="cs-CZ" dirty="0"/>
              <a:t>Zdraví je pojímáno jako </a:t>
            </a:r>
            <a:r>
              <a:rPr lang="cs-CZ" b="1" dirty="0"/>
              <a:t>podmínka</a:t>
            </a:r>
            <a:r>
              <a:rPr lang="cs-CZ" dirty="0"/>
              <a:t> každodenního života, ne jako jeho cíl.</a:t>
            </a:r>
          </a:p>
          <a:p>
            <a:r>
              <a:rPr lang="cs-CZ" dirty="0"/>
              <a:t>Zdraví je pozitivní pojem, </a:t>
            </a:r>
            <a:r>
              <a:rPr lang="cs-CZ" b="1" dirty="0"/>
              <a:t>umocňující sociální a osobní možnosti </a:t>
            </a:r>
            <a:r>
              <a:rPr lang="cs-CZ" dirty="0"/>
              <a:t>jedince i jeho fyzickou výkonnost.</a:t>
            </a:r>
          </a:p>
          <a:p>
            <a:r>
              <a:rPr lang="cs-CZ" dirty="0"/>
              <a:t>Posilování a rozvoj zdraví není jen záležitostí zdravotnického sektoru, ale přesahuje i rámec zdravého životního způsobu a směřuje k </a:t>
            </a:r>
            <a:r>
              <a:rPr lang="cs-CZ" b="1" dirty="0"/>
              <a:t>vytvoření dobré životní pohody</a:t>
            </a:r>
            <a:r>
              <a:rPr lang="cs-CZ" dirty="0"/>
              <a:t>.</a:t>
            </a:r>
          </a:p>
        </p:txBody>
      </p:sp>
      <p:sp>
        <p:nvSpPr>
          <p:cNvPr id="4" name="Zástupný symbol pro datum 3"/>
          <p:cNvSpPr>
            <a:spLocks noGrp="1"/>
          </p:cNvSpPr>
          <p:nvPr>
            <p:ph type="dt" sz="half" idx="10"/>
          </p:nvPr>
        </p:nvSpPr>
        <p:spPr/>
        <p:txBody>
          <a:bodyPr/>
          <a:lstStyle/>
          <a:p>
            <a:fld id="{966C8FAF-F4B3-4C3E-BD0E-178281748FC1}"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6923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97A2E6F-3270-42EF-8C31-4FF830D6EA92}" type="datetime1">
              <a:rPr lang="cs-CZ" smtClean="0">
                <a:solidFill>
                  <a:prstClr val="black">
                    <a:tint val="75000"/>
                  </a:prstClr>
                </a:solidFill>
              </a:rPr>
              <a:t>10.03.2023</a:t>
            </a:fld>
            <a:endParaRPr lang="en-US">
              <a:solidFill>
                <a:prstClr val="black">
                  <a:tint val="75000"/>
                </a:prstClr>
              </a:solidFill>
            </a:endParaRPr>
          </a:p>
        </p:txBody>
      </p:sp>
      <p:sp>
        <p:nvSpPr>
          <p:cNvPr id="3" name="Zástupný symbol pro zápatí 2"/>
          <p:cNvSpPr>
            <a:spLocks noGrp="1"/>
          </p:cNvSpPr>
          <p:nvPr>
            <p:ph type="ftr" sz="quarter" idx="11"/>
          </p:nvPr>
        </p:nvSpPr>
        <p:spPr/>
        <p:txBody>
          <a:bodyPr/>
          <a:lstStyle/>
          <a:p>
            <a:r>
              <a:rPr lang="pl-PL">
                <a:solidFill>
                  <a:prstClr val="black">
                    <a:tint val="75000"/>
                  </a:prstClr>
                </a:solidFill>
              </a:rPr>
              <a:t>FF_kurz_psycholog_ve_zdravotnictví</a:t>
            </a:r>
            <a:endParaRPr lang="en-US">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0708AE07-4D26-4ED4-9E8B-6A9B918F307A}" type="slidenum">
              <a:rPr lang="en-US" smtClean="0">
                <a:solidFill>
                  <a:prstClr val="black">
                    <a:tint val="75000"/>
                  </a:prstClr>
                </a:solidFill>
              </a:rPr>
              <a:pPr/>
              <a:t>19</a:t>
            </a:fld>
            <a:endParaRPr lang="en-US">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5" y="476672"/>
            <a:ext cx="7632847"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35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Koncepce pojmu zdraví</a:t>
            </a:r>
          </a:p>
        </p:txBody>
      </p:sp>
      <p:sp>
        <p:nvSpPr>
          <p:cNvPr id="3" name="Zástupný symbol pro obsah 2"/>
          <p:cNvSpPr>
            <a:spLocks noGrp="1"/>
          </p:cNvSpPr>
          <p:nvPr>
            <p:ph idx="1"/>
          </p:nvPr>
        </p:nvSpPr>
        <p:spPr>
          <a:xfrm>
            <a:off x="896178" y="1847850"/>
            <a:ext cx="10399643" cy="4351338"/>
          </a:xfrm>
        </p:spPr>
        <p:txBody>
          <a:bodyPr>
            <a:normAutofit/>
          </a:bodyPr>
          <a:lstStyle/>
          <a:p>
            <a:pPr>
              <a:lnSpc>
                <a:spcPct val="100000"/>
              </a:lnSpc>
            </a:pPr>
            <a:r>
              <a:rPr lang="cs-CZ" sz="2400" dirty="0"/>
              <a:t>V řadě indoevropských jazyků má </a:t>
            </a:r>
            <a:r>
              <a:rPr lang="cs-CZ" sz="2400" b="1" dirty="0"/>
              <a:t>slovo zdraví </a:t>
            </a:r>
            <a:r>
              <a:rPr lang="cs-CZ" sz="2400" dirty="0"/>
              <a:t>stejný slovní základ jako </a:t>
            </a:r>
            <a:r>
              <a:rPr lang="cs-CZ" sz="2400" b="1" dirty="0"/>
              <a:t>spása, ale také celistvost </a:t>
            </a:r>
            <a:r>
              <a:rPr lang="cs-CZ" sz="2400" dirty="0"/>
              <a:t>(Komárek, 2003). Zdraví je projevem života organismu, který má dynamiku a vztah k prostředí, jde o pojem </a:t>
            </a:r>
            <a:r>
              <a:rPr lang="cs-CZ" sz="2400" b="1" dirty="0"/>
              <a:t>vícerozměrný a neobyčejně komplexní</a:t>
            </a:r>
            <a:r>
              <a:rPr lang="cs-CZ" sz="2400" dirty="0"/>
              <a:t>. Jeho vyčerpávající definice je obtížná. Podle Žáčka  (in </a:t>
            </a:r>
            <a:r>
              <a:rPr lang="cs-CZ" sz="2400" dirty="0" err="1"/>
              <a:t>Gladkij</a:t>
            </a:r>
            <a:r>
              <a:rPr lang="cs-CZ" sz="2400" dirty="0"/>
              <a:t>, 2006) patří mezi tzv. </a:t>
            </a:r>
            <a:r>
              <a:rPr lang="cs-CZ" sz="2400" b="1" dirty="0"/>
              <a:t>primitivní pojmy</a:t>
            </a:r>
            <a:r>
              <a:rPr lang="cs-CZ" sz="2400" dirty="0"/>
              <a:t>, které se dobře chápou, ale lze je jen velmi obtížně exaktně vymezit. </a:t>
            </a:r>
          </a:p>
          <a:p>
            <a:pPr>
              <a:lnSpc>
                <a:spcPct val="100000"/>
              </a:lnSpc>
            </a:pPr>
            <a:r>
              <a:rPr lang="cs-CZ" sz="2400" dirty="0"/>
              <a:t>Celistvý referenční rámec pojmu zdraví je možno rozdělit na </a:t>
            </a:r>
            <a:r>
              <a:rPr lang="cs-CZ" sz="2400" b="1" dirty="0"/>
              <a:t>dva základní okruhy: </a:t>
            </a:r>
            <a:r>
              <a:rPr lang="cs-CZ" sz="2400" dirty="0"/>
              <a:t>1) přístupy ke zdraví ve vědních disciplínách, zabývajících se člověkem; 2) mikro a makro koncepce zdraví.</a:t>
            </a:r>
          </a:p>
        </p:txBody>
      </p:sp>
      <p:sp>
        <p:nvSpPr>
          <p:cNvPr id="4" name="Zástupný symbol pro datum 3"/>
          <p:cNvSpPr>
            <a:spLocks noGrp="1"/>
          </p:cNvSpPr>
          <p:nvPr>
            <p:ph type="dt" sz="half" idx="10"/>
          </p:nvPr>
        </p:nvSpPr>
        <p:spPr/>
        <p:txBody>
          <a:bodyPr/>
          <a:lstStyle/>
          <a:p>
            <a:fld id="{8EA116B2-D79E-46F1-9537-2AA887C447B8}"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2</a:t>
            </a:fld>
            <a:endParaRPr lang="cs-CZ"/>
          </a:p>
        </p:txBody>
      </p:sp>
    </p:spTree>
    <p:extLst>
      <p:ext uri="{BB962C8B-B14F-4D97-AF65-F5344CB8AC3E}">
        <p14:creationId xmlns:p14="http://schemas.microsoft.com/office/powerpoint/2010/main" val="33226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260648"/>
            <a:ext cx="8229600" cy="1143000"/>
          </a:xfrm>
        </p:spPr>
        <p:txBody>
          <a:bodyPr>
            <a:normAutofit/>
          </a:bodyPr>
          <a:lstStyle/>
          <a:p>
            <a:pPr>
              <a:spcBef>
                <a:spcPts val="0"/>
              </a:spcBef>
            </a:pPr>
            <a:r>
              <a:rPr lang="cs-CZ" sz="5900" b="1" dirty="0" err="1">
                <a:solidFill>
                  <a:prstClr val="black"/>
                </a:solidFill>
                <a:ea typeface="+mn-ea"/>
                <a:cs typeface="+mn-cs"/>
              </a:rPr>
              <a:t>Health</a:t>
            </a:r>
            <a:r>
              <a:rPr lang="cs-CZ" sz="5900" b="1" dirty="0">
                <a:solidFill>
                  <a:prstClr val="black"/>
                </a:solidFill>
                <a:ea typeface="+mn-ea"/>
                <a:cs typeface="+mn-cs"/>
              </a:rPr>
              <a:t> </a:t>
            </a:r>
            <a:r>
              <a:rPr lang="cs-CZ" sz="5900" b="1" dirty="0" err="1">
                <a:solidFill>
                  <a:prstClr val="black"/>
                </a:solidFill>
                <a:ea typeface="+mn-ea"/>
                <a:cs typeface="+mn-cs"/>
              </a:rPr>
              <a:t>Potential</a:t>
            </a:r>
            <a:endParaRPr lang="en-US" sz="5900" b="1" dirty="0">
              <a:solidFill>
                <a:prstClr val="black"/>
              </a:solidFill>
              <a:ea typeface="+mn-ea"/>
              <a:cs typeface="+mn-cs"/>
            </a:endParaRPr>
          </a:p>
        </p:txBody>
      </p:sp>
      <p:sp>
        <p:nvSpPr>
          <p:cNvPr id="3" name="Zástupný symbol pro obsah 2"/>
          <p:cNvSpPr>
            <a:spLocks noGrp="1"/>
          </p:cNvSpPr>
          <p:nvPr>
            <p:ph idx="1"/>
          </p:nvPr>
        </p:nvSpPr>
        <p:spPr>
          <a:xfrm>
            <a:off x="1981200" y="1268761"/>
            <a:ext cx="8229600" cy="2016225"/>
          </a:xfrm>
        </p:spPr>
        <p:txBody>
          <a:bodyPr>
            <a:normAutofit/>
          </a:bodyPr>
          <a:lstStyle/>
          <a:p>
            <a:r>
              <a:rPr lang="cs-CZ" b="1" dirty="0"/>
              <a:t>Zdravotní potenciál – stupeň </a:t>
            </a:r>
            <a:r>
              <a:rPr lang="cs-CZ" dirty="0"/>
              <a:t>nejvyššího zdraví, kterého může jedinec dosáhnout,  je podmíněn </a:t>
            </a:r>
          </a:p>
          <a:p>
            <a:pPr marL="0" indent="0">
              <a:buNone/>
            </a:pPr>
            <a:r>
              <a:rPr lang="cs-CZ" dirty="0"/>
              <a:t>1) možnostmi, schopnostmi a aktivitou jedince, </a:t>
            </a:r>
          </a:p>
          <a:p>
            <a:pPr marL="0" indent="0">
              <a:buNone/>
            </a:pPr>
            <a:r>
              <a:rPr lang="cs-CZ" dirty="0"/>
              <a:t>2) podmínkami, které vytváří společnost.</a:t>
            </a:r>
            <a:endParaRPr lang="cs-CZ" dirty="0">
              <a:solidFill>
                <a:schemeClr val="tx2">
                  <a:lumMod val="75000"/>
                </a:schemeClr>
              </a:solidFill>
            </a:endParaRPr>
          </a:p>
        </p:txBody>
      </p:sp>
      <p:sp>
        <p:nvSpPr>
          <p:cNvPr id="4" name="Zástupný symbol pro datum 3"/>
          <p:cNvSpPr>
            <a:spLocks noGrp="1"/>
          </p:cNvSpPr>
          <p:nvPr>
            <p:ph type="dt" sz="half" idx="10"/>
          </p:nvPr>
        </p:nvSpPr>
        <p:spPr/>
        <p:txBody>
          <a:bodyPr/>
          <a:lstStyle/>
          <a:p>
            <a:fld id="{5C50DF0C-97ED-4766-8620-F7AE33DDF4C8}" type="datetime1">
              <a:rPr lang="cs-CZ" smtClean="0"/>
              <a:t>10.03.2023</a:t>
            </a:fld>
            <a:endParaRPr lang="en-US"/>
          </a:p>
        </p:txBody>
      </p:sp>
      <p:sp>
        <p:nvSpPr>
          <p:cNvPr id="5" name="Zástupný symbol pro zápatí 4"/>
          <p:cNvSpPr>
            <a:spLocks noGrp="1"/>
          </p:cNvSpPr>
          <p:nvPr>
            <p:ph type="ftr" sz="quarter" idx="11"/>
          </p:nvPr>
        </p:nvSpPr>
        <p:spPr/>
        <p:txBody>
          <a:bodyPr/>
          <a:lstStyle/>
          <a:p>
            <a:r>
              <a:rPr lang="pl-PL"/>
              <a:t>FF_kurz_psycholog_ve_zdravotnictví</a:t>
            </a:r>
            <a:endParaRPr lang="en-US"/>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t>20</a:t>
            </a:fld>
            <a:endParaRPr lang="en-US"/>
          </a:p>
        </p:txBody>
      </p:sp>
      <p:sp>
        <p:nvSpPr>
          <p:cNvPr id="7" name="Nadpis 1"/>
          <p:cNvSpPr txBox="1">
            <a:spLocks/>
          </p:cNvSpPr>
          <p:nvPr/>
        </p:nvSpPr>
        <p:spPr>
          <a:xfrm>
            <a:off x="1709175" y="3109529"/>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6000" b="1" dirty="0" err="1"/>
              <a:t>Investment</a:t>
            </a:r>
            <a:r>
              <a:rPr lang="cs-CZ" sz="6000" b="1" dirty="0"/>
              <a:t> </a:t>
            </a:r>
            <a:r>
              <a:rPr lang="cs-CZ" sz="6000" b="1" dirty="0" err="1"/>
              <a:t>for</a:t>
            </a:r>
            <a:r>
              <a:rPr lang="cs-CZ" sz="6000" b="1" dirty="0"/>
              <a:t> </a:t>
            </a:r>
            <a:r>
              <a:rPr lang="cs-CZ" sz="6000" b="1" dirty="0" err="1"/>
              <a:t>Health</a:t>
            </a:r>
            <a:endParaRPr lang="en-US" sz="6000" b="1" dirty="0"/>
          </a:p>
        </p:txBody>
      </p:sp>
      <p:sp>
        <p:nvSpPr>
          <p:cNvPr id="8" name="Zástupný symbol pro obsah 2"/>
          <p:cNvSpPr txBox="1">
            <a:spLocks/>
          </p:cNvSpPr>
          <p:nvPr/>
        </p:nvSpPr>
        <p:spPr>
          <a:xfrm>
            <a:off x="1991544" y="4077072"/>
            <a:ext cx="8229600" cy="23762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cs-CZ" b="1" dirty="0"/>
              <a:t>Investice do zdraví – zdroje, </a:t>
            </a:r>
            <a:r>
              <a:rPr lang="cs-CZ" dirty="0"/>
              <a:t>které přímo přispívají k lepšímu zdraví. Mohou být investována jedinci, skupinami, veřejnými i soukromými subjekty.</a:t>
            </a:r>
            <a:endParaRPr lang="cs-CZ" dirty="0">
              <a:solidFill>
                <a:schemeClr val="tx2">
                  <a:lumMod val="75000"/>
                </a:schemeClr>
              </a:solidFill>
            </a:endParaRPr>
          </a:p>
        </p:txBody>
      </p:sp>
    </p:spTree>
    <p:extLst>
      <p:ext uri="{BB962C8B-B14F-4D97-AF65-F5344CB8AC3E}">
        <p14:creationId xmlns:p14="http://schemas.microsoft.com/office/powerpoint/2010/main" val="361634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33194" y="274638"/>
            <a:ext cx="9029700" cy="1325563"/>
          </a:xfrm>
        </p:spPr>
        <p:txBody>
          <a:bodyPr>
            <a:normAutofit/>
          </a:bodyPr>
          <a:lstStyle/>
          <a:p>
            <a:pPr>
              <a:spcBef>
                <a:spcPts val="0"/>
              </a:spcBef>
            </a:pPr>
            <a:r>
              <a:rPr lang="cs-CZ" sz="5900" b="1" dirty="0" err="1">
                <a:solidFill>
                  <a:prstClr val="black"/>
                </a:solidFill>
                <a:ea typeface="+mn-ea"/>
                <a:cs typeface="+mn-cs"/>
              </a:rPr>
              <a:t>Empowerment</a:t>
            </a:r>
            <a:r>
              <a:rPr lang="cs-CZ" sz="5900" b="1" dirty="0">
                <a:solidFill>
                  <a:prstClr val="black"/>
                </a:solidFill>
                <a:ea typeface="+mn-ea"/>
                <a:cs typeface="+mn-cs"/>
              </a:rPr>
              <a:t> </a:t>
            </a:r>
            <a:r>
              <a:rPr lang="cs-CZ" sz="5900" b="1" dirty="0" err="1">
                <a:solidFill>
                  <a:prstClr val="black"/>
                </a:solidFill>
                <a:ea typeface="+mn-ea"/>
                <a:cs typeface="+mn-cs"/>
              </a:rPr>
              <a:t>for</a:t>
            </a:r>
            <a:r>
              <a:rPr lang="cs-CZ" sz="5900" b="1" dirty="0">
                <a:solidFill>
                  <a:prstClr val="black"/>
                </a:solidFill>
                <a:ea typeface="+mn-ea"/>
                <a:cs typeface="+mn-cs"/>
              </a:rPr>
              <a:t> </a:t>
            </a:r>
            <a:r>
              <a:rPr lang="cs-CZ" sz="5900" b="1" dirty="0" err="1">
                <a:solidFill>
                  <a:prstClr val="black"/>
                </a:solidFill>
                <a:ea typeface="+mn-ea"/>
                <a:cs typeface="+mn-cs"/>
              </a:rPr>
              <a:t>Health</a:t>
            </a:r>
            <a:endParaRPr lang="en-US" sz="5900" b="1" dirty="0">
              <a:solidFill>
                <a:prstClr val="black"/>
              </a:solidFill>
              <a:ea typeface="+mn-ea"/>
              <a:cs typeface="+mn-cs"/>
            </a:endParaRPr>
          </a:p>
        </p:txBody>
      </p:sp>
      <p:sp>
        <p:nvSpPr>
          <p:cNvPr id="3" name="Zástupný symbol pro obsah 2"/>
          <p:cNvSpPr>
            <a:spLocks noGrp="1"/>
          </p:cNvSpPr>
          <p:nvPr>
            <p:ph idx="1"/>
          </p:nvPr>
        </p:nvSpPr>
        <p:spPr>
          <a:xfrm>
            <a:off x="1981200" y="1600201"/>
            <a:ext cx="8229600" cy="1684784"/>
          </a:xfrm>
        </p:spPr>
        <p:txBody>
          <a:bodyPr>
            <a:normAutofit/>
          </a:bodyPr>
          <a:lstStyle/>
          <a:p>
            <a:r>
              <a:rPr lang="cs-CZ" b="1" dirty="0"/>
              <a:t>Zmocnění - proces, </a:t>
            </a:r>
            <a:r>
              <a:rPr lang="cs-CZ" dirty="0"/>
              <a:t>jehož prostřednictvím lidé získávají větší vliv na rozhodování a činnosti, které působí na zdraví.</a:t>
            </a:r>
            <a:endParaRPr lang="cs-CZ" dirty="0">
              <a:solidFill>
                <a:schemeClr val="tx2">
                  <a:lumMod val="75000"/>
                </a:schemeClr>
              </a:solidFill>
            </a:endParaRPr>
          </a:p>
        </p:txBody>
      </p:sp>
      <p:sp>
        <p:nvSpPr>
          <p:cNvPr id="4" name="Zástupný symbol pro datum 3"/>
          <p:cNvSpPr>
            <a:spLocks noGrp="1"/>
          </p:cNvSpPr>
          <p:nvPr>
            <p:ph type="dt" sz="half" idx="10"/>
          </p:nvPr>
        </p:nvSpPr>
        <p:spPr/>
        <p:txBody>
          <a:bodyPr/>
          <a:lstStyle/>
          <a:p>
            <a:fld id="{EE20A633-69AF-4CF1-85FD-144531C417BB}" type="datetime1">
              <a:rPr lang="cs-CZ" smtClean="0"/>
              <a:t>10.03.2023</a:t>
            </a:fld>
            <a:endParaRPr lang="en-US"/>
          </a:p>
        </p:txBody>
      </p:sp>
      <p:sp>
        <p:nvSpPr>
          <p:cNvPr id="5" name="Zástupný symbol pro zápatí 4"/>
          <p:cNvSpPr>
            <a:spLocks noGrp="1"/>
          </p:cNvSpPr>
          <p:nvPr>
            <p:ph type="ftr" sz="quarter" idx="11"/>
          </p:nvPr>
        </p:nvSpPr>
        <p:spPr/>
        <p:txBody>
          <a:bodyPr/>
          <a:lstStyle/>
          <a:p>
            <a:r>
              <a:rPr lang="pl-PL"/>
              <a:t>FF_kurz_psycholog_ve_zdravotnictví</a:t>
            </a:r>
            <a:endParaRPr lang="en-US"/>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t>21</a:t>
            </a:fld>
            <a:endParaRPr lang="en-US"/>
          </a:p>
        </p:txBody>
      </p:sp>
      <p:sp>
        <p:nvSpPr>
          <p:cNvPr id="7" name="Nadpis 1"/>
          <p:cNvSpPr txBox="1">
            <a:spLocks/>
          </p:cNvSpPr>
          <p:nvPr/>
        </p:nvSpPr>
        <p:spPr>
          <a:xfrm>
            <a:off x="1126079" y="294483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6000" b="1" dirty="0" err="1"/>
              <a:t>Enabling</a:t>
            </a:r>
            <a:r>
              <a:rPr lang="cs-CZ" sz="6000" b="1" dirty="0"/>
              <a:t> </a:t>
            </a:r>
            <a:r>
              <a:rPr lang="cs-CZ" sz="6000" b="1" dirty="0" err="1"/>
              <a:t>for</a:t>
            </a:r>
            <a:r>
              <a:rPr lang="cs-CZ" sz="6000" b="1" dirty="0"/>
              <a:t> </a:t>
            </a:r>
            <a:r>
              <a:rPr lang="cs-CZ" sz="6000" b="1" dirty="0" err="1"/>
              <a:t>Health</a:t>
            </a:r>
            <a:endParaRPr lang="en-US" sz="6000" b="1" dirty="0"/>
          </a:p>
        </p:txBody>
      </p:sp>
      <p:sp>
        <p:nvSpPr>
          <p:cNvPr id="8" name="Zástupný symbol pro obsah 2"/>
          <p:cNvSpPr txBox="1">
            <a:spLocks/>
          </p:cNvSpPr>
          <p:nvPr/>
        </p:nvSpPr>
        <p:spPr>
          <a:xfrm>
            <a:off x="1991544" y="4355976"/>
            <a:ext cx="8229600" cy="209736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cs-CZ" b="1" dirty="0"/>
              <a:t>Umožňování - činnosti - </a:t>
            </a:r>
            <a:r>
              <a:rPr lang="cs-CZ" dirty="0"/>
              <a:t>spočívající na spolupráci jednotlivců nebo skupin a vycházejí z mobilizace zdrojů a rozšířených možností chránit, upevňovat  a zlepšovat zdraví.</a:t>
            </a:r>
            <a:endParaRPr lang="cs-CZ" dirty="0">
              <a:solidFill>
                <a:schemeClr val="tx2">
                  <a:lumMod val="75000"/>
                </a:schemeClr>
              </a:solidFill>
            </a:endParaRPr>
          </a:p>
        </p:txBody>
      </p:sp>
    </p:spTree>
    <p:extLst>
      <p:ext uri="{BB962C8B-B14F-4D97-AF65-F5344CB8AC3E}">
        <p14:creationId xmlns:p14="http://schemas.microsoft.com/office/powerpoint/2010/main" val="527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24100" y="365125"/>
            <a:ext cx="9029700" cy="1325563"/>
          </a:xfrm>
        </p:spPr>
        <p:txBody>
          <a:bodyPr anchor="ctr">
            <a:normAutofit/>
          </a:bodyPr>
          <a:lstStyle/>
          <a:p>
            <a:r>
              <a:rPr lang="cs-CZ" b="1"/>
              <a:t>Nerovnost ve zdraví</a:t>
            </a:r>
          </a:p>
        </p:txBody>
      </p:sp>
      <p:pic>
        <p:nvPicPr>
          <p:cNvPr id="7" name="Obrázek 6">
            <a:extLst>
              <a:ext uri="{FF2B5EF4-FFF2-40B4-BE49-F238E27FC236}">
                <a16:creationId xmlns:a16="http://schemas.microsoft.com/office/drawing/2014/main" id="{8E2C2BD1-DBB9-4381-B113-7744AE940F95}"/>
              </a:ext>
            </a:extLst>
          </p:cNvPr>
          <p:cNvPicPr>
            <a:picLocks noChangeAspect="1"/>
          </p:cNvPicPr>
          <p:nvPr/>
        </p:nvPicPr>
        <p:blipFill rotWithShape="1">
          <a:blip r:embed="rId2"/>
          <a:srcRect t="8487" r="-2" b="-2"/>
          <a:stretch/>
        </p:blipFill>
        <p:spPr>
          <a:xfrm>
            <a:off x="1569700" y="1825625"/>
            <a:ext cx="4754880" cy="4351338"/>
          </a:xfrm>
          <a:prstGeom prst="rect">
            <a:avLst/>
          </a:prstGeom>
          <a:noFill/>
        </p:spPr>
      </p:pic>
      <p:sp>
        <p:nvSpPr>
          <p:cNvPr id="3" name="Zástupný symbol pro obsah 2"/>
          <p:cNvSpPr>
            <a:spLocks noGrp="1"/>
          </p:cNvSpPr>
          <p:nvPr>
            <p:ph sz="half" idx="2"/>
          </p:nvPr>
        </p:nvSpPr>
        <p:spPr>
          <a:xfrm>
            <a:off x="6605325" y="1825625"/>
            <a:ext cx="4754880" cy="4351338"/>
          </a:xfrm>
        </p:spPr>
        <p:txBody>
          <a:bodyPr>
            <a:normAutofit/>
          </a:bodyPr>
          <a:lstStyle/>
          <a:p>
            <a:r>
              <a:rPr lang="cs-CZ" dirty="0"/>
              <a:t>Definice </a:t>
            </a:r>
            <a:r>
              <a:rPr lang="cs-CZ" dirty="0" err="1"/>
              <a:t>NvZ</a:t>
            </a:r>
            <a:r>
              <a:rPr lang="cs-CZ" dirty="0"/>
              <a:t> vychází z definice zdraví WHO, což znamená, že u osob, které jsou fyzicky, psychicky a sociálně v „pohodě“ je větší pravděpodobnost, že se vyhnou zdravotnímu propadu.</a:t>
            </a:r>
            <a:r>
              <a:rPr lang="cs-CZ" b="1" dirty="0"/>
              <a:t> </a:t>
            </a:r>
          </a:p>
        </p:txBody>
      </p:sp>
      <p:sp>
        <p:nvSpPr>
          <p:cNvPr id="4" name="Zástupný symbol pro datum 3"/>
          <p:cNvSpPr>
            <a:spLocks noGrp="1"/>
          </p:cNvSpPr>
          <p:nvPr>
            <p:ph type="dt" sz="half" idx="10"/>
          </p:nvPr>
        </p:nvSpPr>
        <p:spPr>
          <a:xfrm>
            <a:off x="1562100" y="6356350"/>
            <a:ext cx="2552700" cy="365125"/>
          </a:xfrm>
        </p:spPr>
        <p:txBody>
          <a:bodyPr anchor="ctr">
            <a:normAutofit/>
          </a:bodyPr>
          <a:lstStyle/>
          <a:p>
            <a:pPr>
              <a:spcAft>
                <a:spcPts val="600"/>
              </a:spcAft>
            </a:pPr>
            <a:fld id="{731A9BB1-A47B-42D1-AB4D-81DAFA6E4F56}" type="datetime1">
              <a:rPr lang="cs-CZ" smtClean="0"/>
              <a:pPr>
                <a:spcAft>
                  <a:spcPts val="600"/>
                </a:spcAft>
              </a:pPr>
              <a:t>10.03.2023</a:t>
            </a:fld>
            <a:endParaRPr lang="en-US"/>
          </a:p>
        </p:txBody>
      </p:sp>
      <p:sp>
        <p:nvSpPr>
          <p:cNvPr id="5" name="Zástupný symbol pro zápatí 4"/>
          <p:cNvSpPr>
            <a:spLocks noGrp="1"/>
          </p:cNvSpPr>
          <p:nvPr>
            <p:ph type="ftr" sz="quarter" idx="11"/>
          </p:nvPr>
        </p:nvSpPr>
        <p:spPr>
          <a:xfrm>
            <a:off x="4648200" y="6356350"/>
            <a:ext cx="2895600" cy="365125"/>
          </a:xfrm>
        </p:spPr>
        <p:txBody>
          <a:bodyPr anchor="ctr">
            <a:normAutofit/>
          </a:bodyPr>
          <a:lstStyle/>
          <a:p>
            <a:pPr>
              <a:spcAft>
                <a:spcPts val="600"/>
              </a:spcAft>
            </a:pPr>
            <a:r>
              <a:rPr lang="pl-PL"/>
              <a:t>FF_kurz_psycholog_ve_zdravotnictví</a:t>
            </a:r>
            <a:endParaRPr lang="en-US"/>
          </a:p>
        </p:txBody>
      </p:sp>
      <p:sp>
        <p:nvSpPr>
          <p:cNvPr id="6" name="Zástupný symbol pro číslo snímku 5"/>
          <p:cNvSpPr>
            <a:spLocks noGrp="1"/>
          </p:cNvSpPr>
          <p:nvPr>
            <p:ph type="sldNum" sz="quarter" idx="12"/>
          </p:nvPr>
        </p:nvSpPr>
        <p:spPr>
          <a:xfrm>
            <a:off x="8077200" y="6356350"/>
            <a:ext cx="3276600" cy="365125"/>
          </a:xfrm>
        </p:spPr>
        <p:txBody>
          <a:bodyPr anchor="ctr">
            <a:normAutofit/>
          </a:bodyPr>
          <a:lstStyle/>
          <a:p>
            <a:pPr>
              <a:spcAft>
                <a:spcPts val="600"/>
              </a:spcAft>
            </a:pPr>
            <a:fld id="{0708AE07-4D26-4ED4-9E8B-6A9B918F307A}" type="slidenum">
              <a:rPr lang="en-US" smtClean="0"/>
              <a:pPr>
                <a:spcAft>
                  <a:spcPts val="600"/>
                </a:spcAft>
              </a:pPr>
              <a:t>22</a:t>
            </a:fld>
            <a:endParaRPr lang="en-US"/>
          </a:p>
        </p:txBody>
      </p:sp>
    </p:spTree>
    <p:extLst>
      <p:ext uri="{BB962C8B-B14F-4D97-AF65-F5344CB8AC3E}">
        <p14:creationId xmlns:p14="http://schemas.microsoft.com/office/powerpoint/2010/main" val="38823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8957" y="685800"/>
            <a:ext cx="8945217" cy="798984"/>
          </a:xfrm>
          <a:solidFill>
            <a:schemeClr val="accent1">
              <a:lumMod val="60000"/>
              <a:lumOff val="40000"/>
            </a:schemeClr>
          </a:solidFill>
        </p:spPr>
        <p:txBody>
          <a:bodyPr>
            <a:normAutofit/>
          </a:bodyPr>
          <a:lstStyle/>
          <a:p>
            <a:pPr algn="ctr"/>
            <a:r>
              <a:rPr lang="cs-CZ" b="1" dirty="0"/>
              <a:t>Viditelná </a:t>
            </a:r>
            <a:r>
              <a:rPr lang="cs-CZ" b="1" dirty="0">
                <a:sym typeface="Wingdings" panose="05000000000000000000" pitchFamily="2" charset="2"/>
              </a:rPr>
              <a:t> neviditelná rizika</a:t>
            </a:r>
            <a:endParaRPr lang="en-US" b="1" dirty="0"/>
          </a:p>
        </p:txBody>
      </p:sp>
      <p:sp>
        <p:nvSpPr>
          <p:cNvPr id="3" name="Zástupný symbol pro obsah 2"/>
          <p:cNvSpPr>
            <a:spLocks noGrp="1"/>
          </p:cNvSpPr>
          <p:nvPr>
            <p:ph idx="1"/>
          </p:nvPr>
        </p:nvSpPr>
        <p:spPr>
          <a:xfrm>
            <a:off x="1086678" y="1775790"/>
            <a:ext cx="10125805" cy="4683995"/>
          </a:xfrm>
        </p:spPr>
        <p:txBody>
          <a:bodyPr>
            <a:normAutofit lnSpcReduction="10000"/>
          </a:bodyPr>
          <a:lstStyle/>
          <a:p>
            <a:r>
              <a:rPr lang="cs-CZ" sz="2800" dirty="0">
                <a:solidFill>
                  <a:schemeClr val="tx1"/>
                </a:solidFill>
              </a:rPr>
              <a:t>V rozvojovém světě jsou </a:t>
            </a:r>
            <a:r>
              <a:rPr lang="cs-CZ" sz="2800" dirty="0" err="1">
                <a:solidFill>
                  <a:schemeClr val="tx1"/>
                </a:solidFill>
              </a:rPr>
              <a:t>NvZ</a:t>
            </a:r>
            <a:r>
              <a:rPr lang="cs-CZ" sz="2800" dirty="0">
                <a:solidFill>
                  <a:schemeClr val="tx1"/>
                </a:solidFill>
              </a:rPr>
              <a:t> způsobeny viditelnými a popsatelnými riziky </a:t>
            </a:r>
            <a:r>
              <a:rPr lang="cs-CZ" sz="2800" b="1" dirty="0">
                <a:solidFill>
                  <a:schemeClr val="tx1"/>
                </a:solidFill>
              </a:rPr>
              <a:t>(války, chudoba, nízká vzdělanost, nedostatek pitné vody </a:t>
            </a:r>
            <a:r>
              <a:rPr lang="cs-CZ" sz="2800" dirty="0">
                <a:solidFill>
                  <a:schemeClr val="tx1"/>
                </a:solidFill>
              </a:rPr>
              <a:t>aj.), </a:t>
            </a:r>
          </a:p>
          <a:p>
            <a:r>
              <a:rPr lang="cs-CZ" sz="2800" dirty="0">
                <a:solidFill>
                  <a:schemeClr val="tx1"/>
                </a:solidFill>
              </a:rPr>
              <a:t>V bohatých společnostech světa ohrožují rizika neviditelná (</a:t>
            </a:r>
            <a:r>
              <a:rPr lang="cs-CZ" sz="2800" b="1" dirty="0">
                <a:solidFill>
                  <a:schemeClr val="tx1"/>
                </a:solidFill>
              </a:rPr>
              <a:t>devalvace zásadních hodnot, nepřehlednost světa, individualismus a </a:t>
            </a:r>
            <a:r>
              <a:rPr lang="cs-CZ" sz="2800" b="1" dirty="0" err="1">
                <a:solidFill>
                  <a:schemeClr val="tx1"/>
                </a:solidFill>
              </a:rPr>
              <a:t>konzumentarismus</a:t>
            </a:r>
            <a:r>
              <a:rPr lang="cs-CZ" sz="2800" b="1" dirty="0">
                <a:solidFill>
                  <a:schemeClr val="tx1"/>
                </a:solidFill>
              </a:rPr>
              <a:t>, terorismus </a:t>
            </a:r>
            <a:r>
              <a:rPr lang="cs-CZ" sz="2800" dirty="0">
                <a:solidFill>
                  <a:schemeClr val="tx1"/>
                </a:solidFill>
              </a:rPr>
              <a:t>aj.). </a:t>
            </a:r>
          </a:p>
          <a:p>
            <a:r>
              <a:rPr lang="cs-CZ" sz="2800" dirty="0">
                <a:solidFill>
                  <a:schemeClr val="tx1"/>
                </a:solidFill>
              </a:rPr>
              <a:t>Napříč regiony, i mezi členskými státy EU i uvnitř států EU lze pozorovat rozdíly v gradientu zdraví.</a:t>
            </a:r>
          </a:p>
          <a:p>
            <a:r>
              <a:rPr lang="cs-CZ" sz="2800" dirty="0">
                <a:solidFill>
                  <a:schemeClr val="tx1"/>
                </a:solidFill>
                <a:highlight>
                  <a:srgbClr val="C0C0C0"/>
                </a:highlight>
              </a:rPr>
              <a:t>Důvody, pro které jsou </a:t>
            </a:r>
            <a:r>
              <a:rPr lang="cs-CZ" sz="2800" dirty="0" err="1">
                <a:solidFill>
                  <a:schemeClr val="tx1"/>
                </a:solidFill>
                <a:highlight>
                  <a:srgbClr val="C0C0C0"/>
                </a:highlight>
              </a:rPr>
              <a:t>NvZ</a:t>
            </a:r>
            <a:r>
              <a:rPr lang="cs-CZ" sz="2800" dirty="0">
                <a:solidFill>
                  <a:schemeClr val="tx1"/>
                </a:solidFill>
                <a:highlight>
                  <a:srgbClr val="C0C0C0"/>
                </a:highlight>
              </a:rPr>
              <a:t> považovány za závažný společenský problém, je možno rozdělit na: </a:t>
            </a:r>
            <a:r>
              <a:rPr lang="cs-CZ" sz="2800" b="1" dirty="0">
                <a:solidFill>
                  <a:schemeClr val="tx1"/>
                </a:solidFill>
                <a:highlight>
                  <a:srgbClr val="C0C0C0"/>
                </a:highlight>
              </a:rPr>
              <a:t>pragmatické -</a:t>
            </a:r>
            <a:r>
              <a:rPr lang="cs-CZ" sz="2800" dirty="0">
                <a:solidFill>
                  <a:schemeClr val="tx1"/>
                </a:solidFill>
                <a:highlight>
                  <a:srgbClr val="C0C0C0"/>
                </a:highlight>
              </a:rPr>
              <a:t> představují plýtvání lidskými zdroji, které by mohly být využity ku prospěchu společnosti, </a:t>
            </a:r>
            <a:r>
              <a:rPr lang="cs-CZ" sz="2800" b="1" dirty="0">
                <a:solidFill>
                  <a:schemeClr val="tx1"/>
                </a:solidFill>
                <a:highlight>
                  <a:srgbClr val="C0C0C0"/>
                </a:highlight>
              </a:rPr>
              <a:t>etické -</a:t>
            </a:r>
            <a:r>
              <a:rPr lang="cs-CZ" sz="2800" dirty="0">
                <a:solidFill>
                  <a:schemeClr val="tx1"/>
                </a:solidFill>
                <a:highlight>
                  <a:srgbClr val="C0C0C0"/>
                </a:highlight>
              </a:rPr>
              <a:t> hodnota zdraví sama o sobě (Kaňová, 2007). </a:t>
            </a:r>
          </a:p>
          <a:p>
            <a:endParaRPr lang="cs-CZ" sz="2800" dirty="0">
              <a:solidFill>
                <a:schemeClr val="tx1"/>
              </a:solidFill>
            </a:endParaRPr>
          </a:p>
        </p:txBody>
      </p:sp>
      <p:sp>
        <p:nvSpPr>
          <p:cNvPr id="4" name="Zástupný symbol pro číslo snímku 3"/>
          <p:cNvSpPr>
            <a:spLocks noGrp="1"/>
          </p:cNvSpPr>
          <p:nvPr>
            <p:ph type="sldNum" sz="quarter" idx="12"/>
          </p:nvPr>
        </p:nvSpPr>
        <p:spPr/>
        <p:txBody>
          <a:bodyPr/>
          <a:lstStyle/>
          <a:p>
            <a:fld id="{5BA526E0-0815-4937-82B0-58EFE6D83DE0}" type="slidenum">
              <a:rPr lang="cs-CZ" altLang="cs-CZ" smtClean="0"/>
              <a:pPr/>
              <a:t>23</a:t>
            </a:fld>
            <a:endParaRPr lang="cs-CZ" altLang="cs-CZ"/>
          </a:p>
        </p:txBody>
      </p:sp>
    </p:spTree>
    <p:extLst>
      <p:ext uri="{BB962C8B-B14F-4D97-AF65-F5344CB8AC3E}">
        <p14:creationId xmlns:p14="http://schemas.microsoft.com/office/powerpoint/2010/main" val="80868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1184388"/>
          </a:xfrm>
          <a:solidFill>
            <a:schemeClr val="accent1">
              <a:lumMod val="60000"/>
              <a:lumOff val="40000"/>
            </a:schemeClr>
          </a:solidFill>
        </p:spPr>
        <p:txBody>
          <a:bodyPr>
            <a:normAutofit fontScale="90000"/>
          </a:bodyPr>
          <a:lstStyle/>
          <a:p>
            <a:pPr algn="ctr"/>
            <a:r>
              <a:rPr lang="cs-CZ" b="1" dirty="0">
                <a:solidFill>
                  <a:schemeClr val="tx1"/>
                </a:solidFill>
              </a:rPr>
              <a:t>Přirozené </a:t>
            </a:r>
            <a:r>
              <a:rPr lang="cs-CZ" b="1" dirty="0">
                <a:solidFill>
                  <a:schemeClr val="tx1"/>
                </a:solidFill>
                <a:sym typeface="Wingdings" panose="05000000000000000000" pitchFamily="2" charset="2"/>
              </a:rPr>
              <a:t> nespravedlivé </a:t>
            </a:r>
            <a:r>
              <a:rPr lang="cs-CZ" b="1" dirty="0">
                <a:solidFill>
                  <a:schemeClr val="tx1"/>
                </a:solidFill>
              </a:rPr>
              <a:t>nerovnosti</a:t>
            </a:r>
            <a:endParaRPr lang="en-US" b="1" dirty="0">
              <a:solidFill>
                <a:schemeClr val="tx1"/>
              </a:solidFill>
            </a:endParaRPr>
          </a:p>
        </p:txBody>
      </p:sp>
      <p:sp>
        <p:nvSpPr>
          <p:cNvPr id="3" name="Zástupný symbol pro obsah 2"/>
          <p:cNvSpPr>
            <a:spLocks noGrp="1"/>
          </p:cNvSpPr>
          <p:nvPr>
            <p:ph idx="1"/>
          </p:nvPr>
        </p:nvSpPr>
        <p:spPr>
          <a:xfrm>
            <a:off x="1097279" y="1775791"/>
            <a:ext cx="10058399" cy="4605537"/>
          </a:xfrm>
        </p:spPr>
        <p:txBody>
          <a:bodyPr>
            <a:noAutofit/>
          </a:bodyPr>
          <a:lstStyle/>
          <a:p>
            <a:r>
              <a:rPr lang="cs-CZ" sz="2800" dirty="0">
                <a:solidFill>
                  <a:schemeClr val="tx1"/>
                </a:solidFill>
              </a:rPr>
              <a:t>Mezi lidmi existují </a:t>
            </a:r>
            <a:r>
              <a:rPr lang="cs-CZ" sz="2800" b="1" dirty="0">
                <a:solidFill>
                  <a:schemeClr val="tx1"/>
                </a:solidFill>
              </a:rPr>
              <a:t>přirozené (náhodné) nerovnosti</a:t>
            </a:r>
            <a:r>
              <a:rPr lang="cs-CZ" sz="2800" dirty="0">
                <a:solidFill>
                  <a:schemeClr val="tx1"/>
                </a:solidFill>
              </a:rPr>
              <a:t>, člověk za jejich vznik neodpovídá (</a:t>
            </a:r>
            <a:r>
              <a:rPr lang="cs-CZ" sz="2800" b="1" dirty="0">
                <a:solidFill>
                  <a:schemeClr val="tx1"/>
                </a:solidFill>
              </a:rPr>
              <a:t>věk, pohlaví, rasa, vrozené vady </a:t>
            </a:r>
            <a:r>
              <a:rPr lang="cs-CZ" sz="2800" dirty="0">
                <a:solidFill>
                  <a:schemeClr val="tx1"/>
                </a:solidFill>
              </a:rPr>
              <a:t>aj.) a </a:t>
            </a:r>
            <a:r>
              <a:rPr lang="cs-CZ" sz="2800" b="1" dirty="0">
                <a:solidFill>
                  <a:schemeClr val="tx1"/>
                </a:solidFill>
                <a:highlight>
                  <a:srgbClr val="FFFF00"/>
                </a:highlight>
              </a:rPr>
              <a:t>nejsou považovány za nespravedlivé. </a:t>
            </a:r>
          </a:p>
          <a:p>
            <a:r>
              <a:rPr lang="cs-CZ" sz="2800" dirty="0">
                <a:solidFill>
                  <a:schemeClr val="tx1"/>
                </a:solidFill>
              </a:rPr>
              <a:t>Nespravedlivými podmínkami jsou výsledky politických, sociálních, hospodářských a zdravotních rozhodnutí, které </a:t>
            </a:r>
            <a:r>
              <a:rPr lang="cs-CZ" sz="2800" b="1" dirty="0">
                <a:solidFill>
                  <a:schemeClr val="tx1"/>
                </a:solidFill>
              </a:rPr>
              <a:t>znevýhodňují osoby, nebo sociální skupiny </a:t>
            </a:r>
            <a:r>
              <a:rPr lang="cs-CZ" sz="2800" dirty="0">
                <a:solidFill>
                  <a:schemeClr val="tx1"/>
                </a:solidFill>
              </a:rPr>
              <a:t>a odrážejí, jak jsou velkému množství lidí odpírány zdroje a možnosti k získání zdraví.</a:t>
            </a:r>
          </a:p>
          <a:p>
            <a:r>
              <a:rPr lang="cs-CZ" sz="2800" dirty="0">
                <a:solidFill>
                  <a:schemeClr val="tx1"/>
                </a:solidFill>
              </a:rPr>
              <a:t>Rozdíly v </a:t>
            </a:r>
            <a:r>
              <a:rPr lang="cs-CZ" sz="2800" dirty="0" err="1">
                <a:solidFill>
                  <a:schemeClr val="tx1"/>
                </a:solidFill>
              </a:rPr>
              <a:t>NvZ</a:t>
            </a:r>
            <a:r>
              <a:rPr lang="cs-CZ" sz="2800" dirty="0">
                <a:solidFill>
                  <a:schemeClr val="tx1"/>
                </a:solidFill>
              </a:rPr>
              <a:t> poukazují na skutečnost, že mají </a:t>
            </a:r>
            <a:r>
              <a:rPr lang="cs-CZ" sz="2800" b="1" dirty="0">
                <a:solidFill>
                  <a:schemeClr val="tx1"/>
                </a:solidFill>
              </a:rPr>
              <a:t>sociální původ, </a:t>
            </a:r>
            <a:r>
              <a:rPr lang="cs-CZ" sz="2800" dirty="0">
                <a:solidFill>
                  <a:schemeClr val="tx1"/>
                </a:solidFill>
              </a:rPr>
              <a:t>že přiměřenými prostředky mohou být sníženy a že </a:t>
            </a:r>
            <a:r>
              <a:rPr lang="cs-CZ" sz="2800" b="1" dirty="0">
                <a:solidFill>
                  <a:schemeClr val="tx1"/>
                </a:solidFill>
                <a:highlight>
                  <a:srgbClr val="FFFF00"/>
                </a:highlight>
              </a:rPr>
              <a:t>jsou vyhnutelné a nespravedlivé</a:t>
            </a:r>
            <a:r>
              <a:rPr lang="cs-CZ" sz="2800" dirty="0">
                <a:solidFill>
                  <a:schemeClr val="tx1"/>
                </a:solidFill>
              </a:rPr>
              <a:t>. (</a:t>
            </a:r>
            <a:r>
              <a:rPr lang="cs-CZ" sz="2800" dirty="0" err="1">
                <a:solidFill>
                  <a:schemeClr val="tx1"/>
                </a:solidFill>
              </a:rPr>
              <a:t>Whiteheadová</a:t>
            </a:r>
            <a:r>
              <a:rPr lang="cs-CZ" sz="2800" dirty="0">
                <a:solidFill>
                  <a:schemeClr val="tx1"/>
                </a:solidFill>
              </a:rPr>
              <a:t>, 1990).</a:t>
            </a:r>
          </a:p>
        </p:txBody>
      </p:sp>
      <p:sp>
        <p:nvSpPr>
          <p:cNvPr id="4" name="Zástupný symbol pro číslo snímku 3"/>
          <p:cNvSpPr>
            <a:spLocks noGrp="1"/>
          </p:cNvSpPr>
          <p:nvPr>
            <p:ph type="sldNum" sz="quarter" idx="12"/>
          </p:nvPr>
        </p:nvSpPr>
        <p:spPr/>
        <p:txBody>
          <a:bodyPr/>
          <a:lstStyle/>
          <a:p>
            <a:fld id="{5BA526E0-0815-4937-82B0-58EFE6D83DE0}" type="slidenum">
              <a:rPr lang="cs-CZ" altLang="cs-CZ" smtClean="0"/>
              <a:pPr/>
              <a:t>24</a:t>
            </a:fld>
            <a:endParaRPr lang="cs-CZ" altLang="cs-CZ"/>
          </a:p>
        </p:txBody>
      </p:sp>
    </p:spTree>
    <p:extLst>
      <p:ext uri="{BB962C8B-B14F-4D97-AF65-F5344CB8AC3E}">
        <p14:creationId xmlns:p14="http://schemas.microsoft.com/office/powerpoint/2010/main" val="6027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1184388"/>
          </a:xfrm>
          <a:solidFill>
            <a:schemeClr val="accent1">
              <a:lumMod val="60000"/>
              <a:lumOff val="40000"/>
            </a:schemeClr>
          </a:solidFill>
        </p:spPr>
        <p:txBody>
          <a:bodyPr/>
          <a:lstStyle/>
          <a:p>
            <a:r>
              <a:rPr lang="cs-CZ" b="1" dirty="0">
                <a:solidFill>
                  <a:schemeClr val="tx1"/>
                </a:solidFill>
              </a:rPr>
              <a:t>Pojem „nerovnosti ve zdraví“</a:t>
            </a:r>
            <a:endParaRPr lang="en-US" b="1" dirty="0">
              <a:solidFill>
                <a:schemeClr val="tx1"/>
              </a:solidFill>
            </a:endParaRPr>
          </a:p>
        </p:txBody>
      </p:sp>
      <p:sp>
        <p:nvSpPr>
          <p:cNvPr id="3" name="Zástupný symbol pro obsah 2"/>
          <p:cNvSpPr>
            <a:spLocks noGrp="1"/>
          </p:cNvSpPr>
          <p:nvPr>
            <p:ph idx="1"/>
          </p:nvPr>
        </p:nvSpPr>
        <p:spPr>
          <a:xfrm>
            <a:off x="1097280" y="1722783"/>
            <a:ext cx="10058400" cy="4146311"/>
          </a:xfrm>
        </p:spPr>
        <p:txBody>
          <a:bodyPr>
            <a:normAutofit lnSpcReduction="10000"/>
          </a:bodyPr>
          <a:lstStyle/>
          <a:p>
            <a:r>
              <a:rPr lang="cs-CZ" sz="3200" dirty="0">
                <a:solidFill>
                  <a:schemeClr val="tx1"/>
                </a:solidFill>
              </a:rPr>
              <a:t>Pojem </a:t>
            </a:r>
            <a:r>
              <a:rPr lang="cs-CZ" sz="3200" dirty="0" err="1">
                <a:solidFill>
                  <a:schemeClr val="tx1"/>
                </a:solidFill>
              </a:rPr>
              <a:t>NvZ</a:t>
            </a:r>
            <a:r>
              <a:rPr lang="cs-CZ" sz="3200" dirty="0">
                <a:solidFill>
                  <a:schemeClr val="tx1"/>
                </a:solidFill>
              </a:rPr>
              <a:t> platí, když jsou nerovnosti ve zdraví </a:t>
            </a:r>
            <a:r>
              <a:rPr lang="cs-CZ" sz="3200" b="1" dirty="0">
                <a:solidFill>
                  <a:schemeClr val="tx1"/>
                </a:solidFill>
              </a:rPr>
              <a:t>systematické a statisticky vyjádřitelné, sociálně podmíněné a nespravedlivé</a:t>
            </a:r>
            <a:r>
              <a:rPr lang="cs-CZ" sz="3200" dirty="0">
                <a:solidFill>
                  <a:schemeClr val="tx1"/>
                </a:solidFill>
              </a:rPr>
              <a:t> (Šlachtová, 2012). </a:t>
            </a:r>
          </a:p>
          <a:p>
            <a:r>
              <a:rPr lang="cs-CZ" sz="3200" dirty="0">
                <a:solidFill>
                  <a:schemeClr val="tx1"/>
                </a:solidFill>
              </a:rPr>
              <a:t>Za zásadní mezník je považován tzv. </a:t>
            </a:r>
            <a:r>
              <a:rPr lang="cs-CZ" sz="3200" b="1" dirty="0" err="1">
                <a:solidFill>
                  <a:schemeClr val="tx1"/>
                </a:solidFill>
              </a:rPr>
              <a:t>The</a:t>
            </a:r>
            <a:r>
              <a:rPr lang="cs-CZ" sz="3200" b="1" dirty="0">
                <a:solidFill>
                  <a:schemeClr val="tx1"/>
                </a:solidFill>
              </a:rPr>
              <a:t> Black Report </a:t>
            </a:r>
            <a:r>
              <a:rPr lang="cs-CZ" sz="3200" dirty="0">
                <a:solidFill>
                  <a:schemeClr val="tx1"/>
                </a:solidFill>
              </a:rPr>
              <a:t>(</a:t>
            </a:r>
            <a:r>
              <a:rPr lang="cs-CZ" sz="3200" dirty="0" err="1">
                <a:solidFill>
                  <a:schemeClr val="tx1"/>
                </a:solidFill>
              </a:rPr>
              <a:t>Gray</a:t>
            </a:r>
            <a:r>
              <a:rPr lang="cs-CZ" sz="3200" dirty="0">
                <a:solidFill>
                  <a:schemeClr val="tx1"/>
                </a:solidFill>
              </a:rPr>
              <a:t>, 1982). </a:t>
            </a:r>
          </a:p>
          <a:p>
            <a:r>
              <a:rPr lang="cs-CZ" sz="3200" dirty="0">
                <a:solidFill>
                  <a:schemeClr val="tx1"/>
                </a:solidFill>
              </a:rPr>
              <a:t>Pracovní skupina vedená sirem Blackem byla pověřena pro potřeby britské vlády posoudit rozdíly ve zdravotním stavu mezi různými sociálními třídami a podat přehled možných vysvětlení. </a:t>
            </a:r>
          </a:p>
        </p:txBody>
      </p:sp>
      <p:sp>
        <p:nvSpPr>
          <p:cNvPr id="4" name="Zástupný symbol pro číslo snímku 3"/>
          <p:cNvSpPr>
            <a:spLocks noGrp="1"/>
          </p:cNvSpPr>
          <p:nvPr>
            <p:ph type="sldNum" sz="quarter" idx="12"/>
          </p:nvPr>
        </p:nvSpPr>
        <p:spPr/>
        <p:txBody>
          <a:bodyPr/>
          <a:lstStyle/>
          <a:p>
            <a:fld id="{5BA526E0-0815-4937-82B0-58EFE6D83DE0}" type="slidenum">
              <a:rPr lang="cs-CZ" altLang="cs-CZ" smtClean="0"/>
              <a:pPr/>
              <a:t>25</a:t>
            </a:fld>
            <a:endParaRPr lang="cs-CZ" altLang="cs-CZ"/>
          </a:p>
        </p:txBody>
      </p:sp>
    </p:spTree>
    <p:extLst>
      <p:ext uri="{BB962C8B-B14F-4D97-AF65-F5344CB8AC3E}">
        <p14:creationId xmlns:p14="http://schemas.microsoft.com/office/powerpoint/2010/main" val="361356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866336"/>
          </a:xfrm>
        </p:spPr>
        <p:txBody>
          <a:bodyPr/>
          <a:lstStyle/>
          <a:p>
            <a:r>
              <a:rPr lang="cs-CZ" b="1" dirty="0">
                <a:solidFill>
                  <a:schemeClr val="tx1"/>
                </a:solidFill>
              </a:rPr>
              <a:t>Black report 1:</a:t>
            </a:r>
            <a:endParaRPr lang="en-US" b="1" dirty="0">
              <a:solidFill>
                <a:schemeClr val="tx1"/>
              </a:solidFill>
            </a:endParaRPr>
          </a:p>
        </p:txBody>
      </p:sp>
      <p:sp>
        <p:nvSpPr>
          <p:cNvPr id="3" name="Zástupný symbol pro obsah 2"/>
          <p:cNvSpPr>
            <a:spLocks noGrp="1"/>
          </p:cNvSpPr>
          <p:nvPr>
            <p:ph idx="1"/>
          </p:nvPr>
        </p:nvSpPr>
        <p:spPr>
          <a:xfrm>
            <a:off x="1097280" y="1372235"/>
            <a:ext cx="9997440" cy="4571960"/>
          </a:xfrm>
          <a:solidFill>
            <a:schemeClr val="bg2"/>
          </a:solidFill>
        </p:spPr>
        <p:txBody>
          <a:bodyPr>
            <a:normAutofit fontScale="92500" lnSpcReduction="10000"/>
          </a:bodyPr>
          <a:lstStyle/>
          <a:p>
            <a:pPr marL="0" indent="0">
              <a:buNone/>
            </a:pPr>
            <a:r>
              <a:rPr lang="cs-CZ" dirty="0">
                <a:solidFill>
                  <a:schemeClr val="tx1"/>
                </a:solidFill>
              </a:rPr>
              <a:t>popisuje alarmující fakta, která ukazují </a:t>
            </a:r>
            <a:r>
              <a:rPr lang="cs-CZ" dirty="0" err="1">
                <a:solidFill>
                  <a:schemeClr val="tx1"/>
                </a:solidFill>
              </a:rPr>
              <a:t>NvZ</a:t>
            </a:r>
            <a:r>
              <a:rPr lang="cs-CZ" dirty="0">
                <a:solidFill>
                  <a:schemeClr val="tx1"/>
                </a:solidFill>
              </a:rPr>
              <a:t>: </a:t>
            </a:r>
          </a:p>
          <a:p>
            <a:r>
              <a:rPr lang="cs-CZ" sz="2400" b="1" dirty="0">
                <a:solidFill>
                  <a:schemeClr val="tx1"/>
                </a:solidFill>
              </a:rPr>
              <a:t>Děti z 20 % nejchudších domácností </a:t>
            </a:r>
            <a:r>
              <a:rPr lang="cs-CZ" sz="2400" dirty="0">
                <a:solidFill>
                  <a:schemeClr val="tx1"/>
                </a:solidFill>
              </a:rPr>
              <a:t>se téměř 2krát častěji nedožijí svých pátých narozenin v porovnání s 20 % nejbohatších domácností. </a:t>
            </a:r>
          </a:p>
          <a:p>
            <a:r>
              <a:rPr lang="cs-CZ" sz="2400" b="1" dirty="0">
                <a:solidFill>
                  <a:schemeClr val="tx1"/>
                </a:solidFill>
              </a:rPr>
              <a:t>Mateřská úmrtnost </a:t>
            </a:r>
            <a:r>
              <a:rPr lang="cs-CZ" sz="2400" dirty="0">
                <a:solidFill>
                  <a:schemeClr val="tx1"/>
                </a:solidFill>
              </a:rPr>
              <a:t>je klíčový indikátor nerovností ve zdraví, jak mezi zeměmi, tak uvnitř zemí. Rozvojové země se na celosvětové mateřské úmrtnosti podílejí 99 %. </a:t>
            </a:r>
          </a:p>
          <a:p>
            <a:r>
              <a:rPr lang="cs-CZ" sz="2400" b="1" dirty="0">
                <a:solidFill>
                  <a:schemeClr val="tx1"/>
                </a:solidFill>
              </a:rPr>
              <a:t>Tuberkulóza je nemoc chudoby</a:t>
            </a:r>
            <a:r>
              <a:rPr lang="cs-CZ" sz="2400" dirty="0">
                <a:solidFill>
                  <a:schemeClr val="tx1"/>
                </a:solidFill>
              </a:rPr>
              <a:t>. K téměř 95 % všech úmrtí na tuberkulózu dochází v rozvojových zemích a postihují nejvíce mladé dospělé v nejproduktivnějším věku, u kterých jsou možnosti zdravotní péče velmi omezené. </a:t>
            </a:r>
          </a:p>
          <a:p>
            <a:r>
              <a:rPr lang="cs-CZ" sz="2400" b="1" dirty="0">
                <a:solidFill>
                  <a:schemeClr val="tx1"/>
                </a:solidFill>
              </a:rPr>
              <a:t>Přibližně 80 % neinfekčních onemocnění </a:t>
            </a:r>
            <a:r>
              <a:rPr lang="cs-CZ" sz="2400" dirty="0">
                <a:solidFill>
                  <a:schemeClr val="tx1"/>
                </a:solidFill>
              </a:rPr>
              <a:t>se vyskytuje v nízko- a středně-příjmových zemích. Ročně jsou horentní náklady léčby neinfekčních onemocnění příčinou chudoby 100 miliónů lidí. </a:t>
            </a:r>
          </a:p>
          <a:p>
            <a:r>
              <a:rPr lang="cs-CZ" sz="2400" b="1" dirty="0">
                <a:solidFill>
                  <a:schemeClr val="tx1"/>
                </a:solidFill>
              </a:rPr>
              <a:t>Střední délka života se v jednotlivých zemích liší až o 36 let. Střední délka života v nízko-příjmových zemích je 57 let, zatímco v zemích s vysokými příjmy je to 80 let. </a:t>
            </a:r>
          </a:p>
        </p:txBody>
      </p:sp>
      <p:sp>
        <p:nvSpPr>
          <p:cNvPr id="4" name="Zástupný symbol pro číslo snímku 3"/>
          <p:cNvSpPr>
            <a:spLocks noGrp="1"/>
          </p:cNvSpPr>
          <p:nvPr>
            <p:ph type="sldNum" sz="quarter" idx="12"/>
          </p:nvPr>
        </p:nvSpPr>
        <p:spPr/>
        <p:txBody>
          <a:bodyPr/>
          <a:lstStyle/>
          <a:p>
            <a:fld id="{5BA526E0-0815-4937-82B0-58EFE6D83DE0}" type="slidenum">
              <a:rPr lang="cs-CZ" altLang="cs-CZ" smtClean="0"/>
              <a:pPr/>
              <a:t>26</a:t>
            </a:fld>
            <a:endParaRPr lang="cs-CZ" altLang="cs-CZ"/>
          </a:p>
        </p:txBody>
      </p:sp>
    </p:spTree>
    <p:extLst>
      <p:ext uri="{BB962C8B-B14F-4D97-AF65-F5344CB8AC3E}">
        <p14:creationId xmlns:p14="http://schemas.microsoft.com/office/powerpoint/2010/main" val="347468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1038614"/>
          </a:xfrm>
        </p:spPr>
        <p:txBody>
          <a:bodyPr/>
          <a:lstStyle/>
          <a:p>
            <a:r>
              <a:rPr lang="cs-CZ" b="1" dirty="0">
                <a:solidFill>
                  <a:schemeClr val="tx1"/>
                </a:solidFill>
              </a:rPr>
              <a:t>Black report 2:</a:t>
            </a:r>
            <a:endParaRPr lang="en-US" b="1" dirty="0">
              <a:solidFill>
                <a:schemeClr val="tx1"/>
              </a:solidFill>
            </a:endParaRPr>
          </a:p>
        </p:txBody>
      </p:sp>
      <p:sp>
        <p:nvSpPr>
          <p:cNvPr id="3" name="Zástupný symbol pro obsah 2"/>
          <p:cNvSpPr>
            <a:spLocks noGrp="1"/>
          </p:cNvSpPr>
          <p:nvPr>
            <p:ph idx="1"/>
          </p:nvPr>
        </p:nvSpPr>
        <p:spPr>
          <a:xfrm>
            <a:off x="384313" y="1709530"/>
            <a:ext cx="10771365" cy="4651513"/>
          </a:xfrm>
          <a:solidFill>
            <a:schemeClr val="bg2"/>
          </a:solidFill>
        </p:spPr>
        <p:txBody>
          <a:bodyPr>
            <a:normAutofit fontScale="92500" lnSpcReduction="10000"/>
          </a:bodyPr>
          <a:lstStyle/>
          <a:p>
            <a:r>
              <a:rPr lang="cs-CZ" sz="2600" dirty="0">
                <a:solidFill>
                  <a:schemeClr val="tx1"/>
                </a:solidFill>
              </a:rPr>
              <a:t>Alarmující jsou </a:t>
            </a:r>
            <a:r>
              <a:rPr lang="cs-CZ" sz="2600" b="1" dirty="0">
                <a:solidFill>
                  <a:schemeClr val="tx1"/>
                </a:solidFill>
              </a:rPr>
              <a:t>zdravotní nerovnosti uvnitř zemí</a:t>
            </a:r>
            <a:r>
              <a:rPr lang="cs-CZ" sz="2600" dirty="0">
                <a:solidFill>
                  <a:schemeClr val="tx1"/>
                </a:solidFill>
              </a:rPr>
              <a:t>, např. v USA afričtí Američané představují pouze 12 % populace, ale představují téměř polovinu všech nových případů nákazy virem HIV. </a:t>
            </a:r>
          </a:p>
          <a:p>
            <a:r>
              <a:rPr lang="cs-CZ" sz="2600" dirty="0">
                <a:solidFill>
                  <a:schemeClr val="tx1"/>
                </a:solidFill>
              </a:rPr>
              <a:t>Existují obrovské rozdíly </a:t>
            </a:r>
            <a:r>
              <a:rPr lang="cs-CZ" sz="2600" b="1" dirty="0">
                <a:solidFill>
                  <a:schemeClr val="tx1"/>
                </a:solidFill>
              </a:rPr>
              <a:t>uvnitř měst</a:t>
            </a:r>
            <a:r>
              <a:rPr lang="cs-CZ" sz="2600" dirty="0">
                <a:solidFill>
                  <a:schemeClr val="tx1"/>
                </a:solidFill>
              </a:rPr>
              <a:t>. V Londýně se očekávaná střední délka života mužů v jednotlivých městských částech pohybuje v rozmezí 71 až 88; rozdíl činí 17 let. </a:t>
            </a:r>
          </a:p>
          <a:p>
            <a:r>
              <a:rPr lang="cs-CZ" sz="2600" b="1" dirty="0">
                <a:solidFill>
                  <a:schemeClr val="tx1"/>
                </a:solidFill>
              </a:rPr>
              <a:t>Přes 800 miliónů lidí na světě žije ve slumech</a:t>
            </a:r>
            <a:r>
              <a:rPr lang="cs-CZ" sz="2600" dirty="0">
                <a:solidFill>
                  <a:schemeClr val="tx1"/>
                </a:solidFill>
              </a:rPr>
              <a:t>, ve kterých jsou možnosti zdravotní péče velmi omezené.</a:t>
            </a:r>
          </a:p>
          <a:p>
            <a:endParaRPr lang="cs-CZ" sz="2400" dirty="0">
              <a:solidFill>
                <a:schemeClr val="bg2">
                  <a:lumMod val="25000"/>
                </a:schemeClr>
              </a:solidFill>
            </a:endParaRPr>
          </a:p>
          <a:p>
            <a:pPr algn="ctr"/>
            <a:r>
              <a:rPr lang="cs-CZ" sz="3600" b="1" dirty="0">
                <a:solidFill>
                  <a:srgbClr val="C00000"/>
                </a:solidFill>
              </a:rPr>
              <a:t>Neexistuje biologický důvod, proč by měl být v různých částech světa rozdíl mezi střední délkou života až 40 let !!</a:t>
            </a:r>
            <a:r>
              <a:rPr lang="cs-CZ" sz="3600" b="1" dirty="0">
                <a:solidFill>
                  <a:schemeClr val="tx1"/>
                </a:solidFill>
              </a:rPr>
              <a:t> </a:t>
            </a:r>
          </a:p>
          <a:p>
            <a:pPr algn="ctr"/>
            <a:r>
              <a:rPr lang="cs-CZ" sz="2200" dirty="0">
                <a:solidFill>
                  <a:schemeClr val="tx1"/>
                </a:solidFill>
              </a:rPr>
              <a:t>(</a:t>
            </a:r>
            <a:r>
              <a:rPr lang="cs-CZ" sz="2200" dirty="0" err="1">
                <a:solidFill>
                  <a:schemeClr val="tx1"/>
                </a:solidFill>
              </a:rPr>
              <a:t>Marmot</a:t>
            </a:r>
            <a:r>
              <a:rPr lang="cs-CZ" sz="2200" dirty="0">
                <a:solidFill>
                  <a:schemeClr val="tx1"/>
                </a:solidFill>
              </a:rPr>
              <a:t>, 2010).</a:t>
            </a:r>
          </a:p>
          <a:p>
            <a:endParaRPr lang="cs-CZ" sz="2400" dirty="0">
              <a:solidFill>
                <a:schemeClr val="tx1"/>
              </a:solidFill>
            </a:endParaRPr>
          </a:p>
        </p:txBody>
      </p:sp>
      <p:sp>
        <p:nvSpPr>
          <p:cNvPr id="4" name="Zástupný symbol pro číslo snímku 3"/>
          <p:cNvSpPr>
            <a:spLocks noGrp="1"/>
          </p:cNvSpPr>
          <p:nvPr>
            <p:ph type="sldNum" sz="quarter" idx="12"/>
          </p:nvPr>
        </p:nvSpPr>
        <p:spPr/>
        <p:txBody>
          <a:bodyPr/>
          <a:lstStyle/>
          <a:p>
            <a:fld id="{5BA526E0-0815-4937-82B0-58EFE6D83DE0}" type="slidenum">
              <a:rPr lang="cs-CZ" altLang="cs-CZ" smtClean="0"/>
              <a:pPr/>
              <a:t>27</a:t>
            </a:fld>
            <a:endParaRPr lang="cs-CZ" altLang="cs-CZ"/>
          </a:p>
        </p:txBody>
      </p:sp>
    </p:spTree>
    <p:extLst>
      <p:ext uri="{BB962C8B-B14F-4D97-AF65-F5344CB8AC3E}">
        <p14:creationId xmlns:p14="http://schemas.microsoft.com/office/powerpoint/2010/main" val="4584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58572" y="689281"/>
            <a:ext cx="7998680" cy="742950"/>
          </a:xfrm>
          <a:solidFill>
            <a:schemeClr val="accent1">
              <a:lumMod val="40000"/>
              <a:lumOff val="60000"/>
            </a:schemeClr>
          </a:solidFill>
        </p:spPr>
        <p:txBody>
          <a:bodyPr>
            <a:normAutofit fontScale="90000"/>
          </a:bodyPr>
          <a:lstStyle/>
          <a:p>
            <a:r>
              <a:rPr lang="cs-CZ" b="1" dirty="0">
                <a:solidFill>
                  <a:schemeClr val="tx1"/>
                </a:solidFill>
              </a:rPr>
              <a:t>Metody evidence  a měření </a:t>
            </a:r>
            <a:r>
              <a:rPr lang="cs-CZ" b="1" dirty="0" err="1">
                <a:solidFill>
                  <a:schemeClr val="tx1"/>
                </a:solidFill>
              </a:rPr>
              <a:t>NvZ</a:t>
            </a:r>
            <a:r>
              <a:rPr lang="cs-CZ" b="1" dirty="0">
                <a:solidFill>
                  <a:schemeClr val="tx1"/>
                </a:solidFill>
              </a:rPr>
              <a:t> 1</a:t>
            </a:r>
            <a:endParaRPr lang="en-US" b="1" dirty="0">
              <a:solidFill>
                <a:schemeClr val="tx1"/>
              </a:solidFill>
            </a:endParaRPr>
          </a:p>
        </p:txBody>
      </p:sp>
      <p:sp>
        <p:nvSpPr>
          <p:cNvPr id="3" name="Zástupný symbol pro obsah 2"/>
          <p:cNvSpPr>
            <a:spLocks noGrp="1"/>
          </p:cNvSpPr>
          <p:nvPr>
            <p:ph idx="1"/>
          </p:nvPr>
        </p:nvSpPr>
        <p:spPr>
          <a:xfrm>
            <a:off x="993913" y="1821947"/>
            <a:ext cx="10218570" cy="4637838"/>
          </a:xfrm>
        </p:spPr>
        <p:txBody>
          <a:bodyPr>
            <a:normAutofit lnSpcReduction="10000"/>
          </a:bodyPr>
          <a:lstStyle/>
          <a:p>
            <a:r>
              <a:rPr lang="cs-CZ" sz="2400" dirty="0">
                <a:solidFill>
                  <a:schemeClr val="tx1"/>
                </a:solidFill>
              </a:rPr>
              <a:t>Stěžejní metodou je komparace negativních indikátorů zdraví: </a:t>
            </a:r>
            <a:r>
              <a:rPr lang="cs-CZ" sz="2400" b="1" dirty="0">
                <a:solidFill>
                  <a:schemeClr val="tx1"/>
                </a:solidFill>
              </a:rPr>
              <a:t>celkové mortality a morbidity.</a:t>
            </a:r>
            <a:r>
              <a:rPr lang="cs-CZ" sz="2400" dirty="0">
                <a:solidFill>
                  <a:schemeClr val="tx1"/>
                </a:solidFill>
              </a:rPr>
              <a:t> Světově užívaným indikátorem ke srovnání zdravotních stavů populací mezi státy i uvnitř jednotlivých států je </a:t>
            </a:r>
            <a:r>
              <a:rPr lang="cs-CZ" sz="2400" b="1" dirty="0">
                <a:solidFill>
                  <a:schemeClr val="tx1"/>
                </a:solidFill>
              </a:rPr>
              <a:t>střední délka života. </a:t>
            </a:r>
          </a:p>
          <a:p>
            <a:r>
              <a:rPr lang="cs-CZ" sz="3200" dirty="0">
                <a:solidFill>
                  <a:schemeClr val="tx1"/>
                </a:solidFill>
              </a:rPr>
              <a:t>Dalším kritériem dělení jsou příčiny smrti, </a:t>
            </a:r>
            <a:r>
              <a:rPr lang="cs-CZ" sz="3200" b="1" dirty="0">
                <a:solidFill>
                  <a:schemeClr val="tx1"/>
                </a:solidFill>
              </a:rPr>
              <a:t>incidence a prevalence nemocí, </a:t>
            </a:r>
            <a:r>
              <a:rPr lang="cs-CZ" sz="3200" dirty="0">
                <a:solidFill>
                  <a:schemeClr val="tx1"/>
                </a:solidFill>
              </a:rPr>
              <a:t>včetně sociodemografických variací těchto údajů (Weiss, </a:t>
            </a:r>
            <a:r>
              <a:rPr lang="cs-CZ" sz="3200" dirty="0" err="1">
                <a:solidFill>
                  <a:schemeClr val="tx1"/>
                </a:solidFill>
              </a:rPr>
              <a:t>Lonnquist</a:t>
            </a:r>
            <a:r>
              <a:rPr lang="cs-CZ" sz="3200" dirty="0">
                <a:solidFill>
                  <a:schemeClr val="tx1"/>
                </a:solidFill>
              </a:rPr>
              <a:t>, 2012), mezi které patří údaje o základní struktuře zkoumaných populací, věku a pohlaví. </a:t>
            </a:r>
          </a:p>
          <a:p>
            <a:r>
              <a:rPr lang="cs-CZ" sz="2400" b="1" dirty="0">
                <a:solidFill>
                  <a:schemeClr val="tx1"/>
                </a:solidFill>
                <a:highlight>
                  <a:srgbClr val="00FFFF"/>
                </a:highlight>
              </a:rPr>
              <a:t>Genderová rovnost a nerovnost ve zdraví </a:t>
            </a:r>
            <a:r>
              <a:rPr lang="cs-CZ" sz="2400" dirty="0">
                <a:solidFill>
                  <a:schemeClr val="tx1"/>
                </a:solidFill>
                <a:highlight>
                  <a:srgbClr val="00FFFF"/>
                </a:highlight>
              </a:rPr>
              <a:t>je v posledních letech zdůrazňována a je poukazováno na nutnost rozdílného přístupu k mužům a ženám v oblastech, které jsou pro ně specifické. Je potřebné mít </a:t>
            </a:r>
            <a:r>
              <a:rPr lang="cs-CZ" sz="2400" dirty="0" err="1">
                <a:solidFill>
                  <a:schemeClr val="tx1"/>
                </a:solidFill>
                <a:highlight>
                  <a:srgbClr val="00FFFF"/>
                </a:highlight>
              </a:rPr>
              <a:t>genderově</a:t>
            </a:r>
            <a:r>
              <a:rPr lang="cs-CZ" sz="2400" dirty="0">
                <a:solidFill>
                  <a:schemeClr val="tx1"/>
                </a:solidFill>
                <a:highlight>
                  <a:srgbClr val="00FFFF"/>
                </a:highlight>
              </a:rPr>
              <a:t> segregovaná sociodemografická i sociálně ekonomická data (</a:t>
            </a:r>
            <a:r>
              <a:rPr lang="cs-CZ" sz="2400" dirty="0" err="1">
                <a:solidFill>
                  <a:schemeClr val="tx1"/>
                </a:solidFill>
                <a:highlight>
                  <a:srgbClr val="00FFFF"/>
                </a:highlight>
              </a:rPr>
              <a:t>Kuhlmann</a:t>
            </a:r>
            <a:r>
              <a:rPr lang="cs-CZ" sz="2400" dirty="0">
                <a:solidFill>
                  <a:schemeClr val="tx1"/>
                </a:solidFill>
                <a:highlight>
                  <a:srgbClr val="00FFFF"/>
                </a:highlight>
              </a:rPr>
              <a:t>, </a:t>
            </a:r>
            <a:r>
              <a:rPr lang="cs-CZ" sz="2400" dirty="0" err="1">
                <a:solidFill>
                  <a:schemeClr val="tx1"/>
                </a:solidFill>
                <a:highlight>
                  <a:srgbClr val="00FFFF"/>
                </a:highlight>
              </a:rPr>
              <a:t>Annandale</a:t>
            </a:r>
            <a:r>
              <a:rPr lang="cs-CZ" sz="2400" dirty="0">
                <a:solidFill>
                  <a:schemeClr val="tx1"/>
                </a:solidFill>
                <a:highlight>
                  <a:srgbClr val="00FFFF"/>
                </a:highlight>
              </a:rPr>
              <a:t>, 2010). </a:t>
            </a:r>
          </a:p>
        </p:txBody>
      </p:sp>
      <p:sp>
        <p:nvSpPr>
          <p:cNvPr id="4" name="Zástupný symbol pro číslo snímku 3"/>
          <p:cNvSpPr>
            <a:spLocks noGrp="1"/>
          </p:cNvSpPr>
          <p:nvPr>
            <p:ph type="sldNum" sz="quarter" idx="12"/>
          </p:nvPr>
        </p:nvSpPr>
        <p:spPr/>
        <p:txBody>
          <a:bodyPr/>
          <a:lstStyle/>
          <a:p>
            <a:fld id="{5BA526E0-0815-4937-82B0-58EFE6D83DE0}" type="slidenum">
              <a:rPr lang="cs-CZ" altLang="cs-CZ" smtClean="0"/>
              <a:pPr/>
              <a:t>28</a:t>
            </a:fld>
            <a:endParaRPr lang="cs-CZ" altLang="cs-CZ"/>
          </a:p>
        </p:txBody>
      </p:sp>
    </p:spTree>
    <p:extLst>
      <p:ext uri="{BB962C8B-B14F-4D97-AF65-F5344CB8AC3E}">
        <p14:creationId xmlns:p14="http://schemas.microsoft.com/office/powerpoint/2010/main" val="24947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58572" y="689281"/>
            <a:ext cx="7998680" cy="742950"/>
          </a:xfrm>
          <a:solidFill>
            <a:schemeClr val="accent1">
              <a:lumMod val="40000"/>
              <a:lumOff val="60000"/>
            </a:schemeClr>
          </a:solidFill>
        </p:spPr>
        <p:txBody>
          <a:bodyPr>
            <a:normAutofit fontScale="90000"/>
          </a:bodyPr>
          <a:lstStyle/>
          <a:p>
            <a:r>
              <a:rPr lang="cs-CZ" b="1" dirty="0">
                <a:solidFill>
                  <a:schemeClr val="tx1"/>
                </a:solidFill>
              </a:rPr>
              <a:t>Metody evidence  a měření </a:t>
            </a:r>
            <a:r>
              <a:rPr lang="cs-CZ" b="1" dirty="0" err="1">
                <a:solidFill>
                  <a:schemeClr val="tx1"/>
                </a:solidFill>
              </a:rPr>
              <a:t>NvZ</a:t>
            </a:r>
            <a:r>
              <a:rPr lang="cs-CZ" b="1" dirty="0">
                <a:solidFill>
                  <a:schemeClr val="tx1"/>
                </a:solidFill>
              </a:rPr>
              <a:t> 2</a:t>
            </a:r>
            <a:endParaRPr lang="en-US" b="1" dirty="0">
              <a:solidFill>
                <a:schemeClr val="tx1"/>
              </a:solidFill>
            </a:endParaRPr>
          </a:p>
        </p:txBody>
      </p:sp>
      <p:sp>
        <p:nvSpPr>
          <p:cNvPr id="3" name="Zástupný symbol pro obsah 2"/>
          <p:cNvSpPr>
            <a:spLocks noGrp="1"/>
          </p:cNvSpPr>
          <p:nvPr>
            <p:ph idx="1"/>
          </p:nvPr>
        </p:nvSpPr>
        <p:spPr>
          <a:xfrm>
            <a:off x="993913" y="1762539"/>
            <a:ext cx="10218570" cy="4690847"/>
          </a:xfrm>
        </p:spPr>
        <p:txBody>
          <a:bodyPr>
            <a:normAutofit lnSpcReduction="10000"/>
          </a:bodyPr>
          <a:lstStyle/>
          <a:p>
            <a:r>
              <a:rPr lang="cs-CZ" sz="2400" dirty="0">
                <a:solidFill>
                  <a:schemeClr val="tx1"/>
                </a:solidFill>
              </a:rPr>
              <a:t>Mezi možnosti pozitivního měření zdraví patří </a:t>
            </a:r>
            <a:r>
              <a:rPr lang="cs-CZ" sz="2400" b="1" dirty="0">
                <a:solidFill>
                  <a:schemeClr val="tx1"/>
                </a:solidFill>
              </a:rPr>
              <a:t>roky života bez nemoci, soběstačnost po 80. roce života, kvalita života </a:t>
            </a:r>
            <a:r>
              <a:rPr lang="cs-CZ" sz="2400" dirty="0">
                <a:solidFill>
                  <a:schemeClr val="tx1"/>
                </a:solidFill>
              </a:rPr>
              <a:t>apod., výsledky těchto měření patří spíše mezi kvalitativní údaje. </a:t>
            </a:r>
            <a:r>
              <a:rPr lang="cs-CZ" sz="2400" dirty="0">
                <a:solidFill>
                  <a:schemeClr val="tx1"/>
                </a:solidFill>
                <a:highlight>
                  <a:srgbClr val="FFFF00"/>
                </a:highlight>
              </a:rPr>
              <a:t>V různých zemích jsou sbírány a analyzovány údaje s cílem potvrdit či vyvrátit existenci </a:t>
            </a:r>
            <a:r>
              <a:rPr lang="cs-CZ" sz="2400" dirty="0" err="1">
                <a:solidFill>
                  <a:schemeClr val="tx1"/>
                </a:solidFill>
                <a:highlight>
                  <a:srgbClr val="FFFF00"/>
                </a:highlight>
              </a:rPr>
              <a:t>NvZ</a:t>
            </a:r>
            <a:r>
              <a:rPr lang="cs-CZ" sz="2400" dirty="0">
                <a:solidFill>
                  <a:schemeClr val="tx1"/>
                </a:solidFill>
                <a:highlight>
                  <a:srgbClr val="FFFF00"/>
                </a:highlight>
              </a:rPr>
              <a:t>. Výzkum se soustřeďuje na tři oblasti: </a:t>
            </a:r>
          </a:p>
          <a:p>
            <a:r>
              <a:rPr lang="cs-CZ" sz="2800" dirty="0">
                <a:solidFill>
                  <a:schemeClr val="tx1"/>
                </a:solidFill>
              </a:rPr>
              <a:t>1. odhalení mechanismů, které převádějí působení sociálních faktorů do psychického a fyzického zdraví; </a:t>
            </a:r>
          </a:p>
          <a:p>
            <a:r>
              <a:rPr lang="cs-CZ" sz="2800" dirty="0">
                <a:solidFill>
                  <a:schemeClr val="tx1"/>
                </a:solidFill>
              </a:rPr>
              <a:t>2. </a:t>
            </a:r>
            <a:r>
              <a:rPr lang="cs-CZ" sz="2800" b="1" dirty="0">
                <a:solidFill>
                  <a:schemeClr val="tx1"/>
                </a:solidFill>
              </a:rPr>
              <a:t>určení hlavních sociálních faktorů a podmínek ovlivňujících zdraví lidí; </a:t>
            </a:r>
          </a:p>
          <a:p>
            <a:r>
              <a:rPr lang="cs-CZ" sz="2800" dirty="0">
                <a:solidFill>
                  <a:schemeClr val="tx1"/>
                </a:solidFill>
              </a:rPr>
              <a:t>3. hledání základních, strukturálních determinant zdraví, které určují komu a v jaké míře budou dostupné zdroje důležité pro zdraví </a:t>
            </a:r>
            <a:r>
              <a:rPr lang="cs-CZ" dirty="0">
                <a:solidFill>
                  <a:schemeClr val="tx1"/>
                </a:solidFill>
              </a:rPr>
              <a:t>(</a:t>
            </a:r>
            <a:r>
              <a:rPr lang="cs-CZ" dirty="0" err="1">
                <a:solidFill>
                  <a:schemeClr val="tx1"/>
                </a:solidFill>
              </a:rPr>
              <a:t>The</a:t>
            </a:r>
            <a:r>
              <a:rPr lang="cs-CZ" dirty="0">
                <a:solidFill>
                  <a:schemeClr val="tx1"/>
                </a:solidFill>
              </a:rPr>
              <a:t> Black Report, 1980).</a:t>
            </a:r>
          </a:p>
        </p:txBody>
      </p:sp>
      <p:sp>
        <p:nvSpPr>
          <p:cNvPr id="4" name="Zástupný symbol pro číslo snímku 3"/>
          <p:cNvSpPr>
            <a:spLocks noGrp="1"/>
          </p:cNvSpPr>
          <p:nvPr>
            <p:ph type="sldNum" sz="quarter" idx="12"/>
          </p:nvPr>
        </p:nvSpPr>
        <p:spPr/>
        <p:txBody>
          <a:bodyPr/>
          <a:lstStyle/>
          <a:p>
            <a:fld id="{5BA526E0-0815-4937-82B0-58EFE6D83DE0}" type="slidenum">
              <a:rPr lang="cs-CZ" altLang="cs-CZ" smtClean="0"/>
              <a:pPr/>
              <a:t>29</a:t>
            </a:fld>
            <a:endParaRPr lang="cs-CZ" altLang="cs-CZ"/>
          </a:p>
        </p:txBody>
      </p:sp>
    </p:spTree>
    <p:extLst>
      <p:ext uri="{BB962C8B-B14F-4D97-AF65-F5344CB8AC3E}">
        <p14:creationId xmlns:p14="http://schemas.microsoft.com/office/powerpoint/2010/main" val="31548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4900" y="272360"/>
            <a:ext cx="9029700" cy="1325563"/>
          </a:xfrm>
        </p:spPr>
        <p:txBody>
          <a:bodyPr/>
          <a:lstStyle/>
          <a:p>
            <a:r>
              <a:rPr lang="cs-CZ" dirty="0"/>
              <a:t>Zdraví ve vědních disciplínách I.</a:t>
            </a:r>
          </a:p>
        </p:txBody>
      </p:sp>
      <p:sp>
        <p:nvSpPr>
          <p:cNvPr id="3" name="Zástupný symbol pro obsah 2"/>
          <p:cNvSpPr>
            <a:spLocks noGrp="1"/>
          </p:cNvSpPr>
          <p:nvPr>
            <p:ph idx="1"/>
          </p:nvPr>
        </p:nvSpPr>
        <p:spPr>
          <a:xfrm>
            <a:off x="954733" y="1807362"/>
            <a:ext cx="9029699" cy="4501959"/>
          </a:xfrm>
        </p:spPr>
        <p:txBody>
          <a:bodyPr>
            <a:noAutofit/>
          </a:bodyPr>
          <a:lstStyle/>
          <a:p>
            <a:pPr>
              <a:lnSpc>
                <a:spcPct val="100000"/>
              </a:lnSpc>
            </a:pPr>
            <a:r>
              <a:rPr lang="cs-CZ" sz="2400" b="1" dirty="0"/>
              <a:t>Psychologie</a:t>
            </a:r>
            <a:r>
              <a:rPr lang="cs-CZ" sz="2400" dirty="0"/>
              <a:t> vnímá zdraví z pohledu individuální interpretace situace jedincem. </a:t>
            </a:r>
          </a:p>
          <a:p>
            <a:pPr>
              <a:lnSpc>
                <a:spcPct val="100000"/>
              </a:lnSpc>
            </a:pPr>
            <a:r>
              <a:rPr lang="cs-CZ" sz="2400" b="1" dirty="0"/>
              <a:t>Biomedicína </a:t>
            </a:r>
            <a:r>
              <a:rPr lang="cs-CZ" sz="2400" dirty="0"/>
              <a:t>prokazuje z profesionálního pohledu u zkoumané osoby nemoc, neboť stav nepřítomnosti nemoci je považován za zdraví. </a:t>
            </a:r>
          </a:p>
          <a:p>
            <a:pPr>
              <a:lnSpc>
                <a:spcPct val="100000"/>
              </a:lnSpc>
            </a:pPr>
            <a:r>
              <a:rPr lang="cs-CZ" sz="2400" b="1" dirty="0"/>
              <a:t>Sociologie</a:t>
            </a:r>
            <a:r>
              <a:rPr lang="cs-CZ" sz="2400" dirty="0"/>
              <a:t> poukazuje na zdraví jako sociální konstrukt, který je různý v různých sociálních skupinách a jeho hlavním cílem je naplnění sociálních rolí. </a:t>
            </a:r>
          </a:p>
          <a:p>
            <a:pPr>
              <a:lnSpc>
                <a:spcPct val="100000"/>
              </a:lnSpc>
            </a:pPr>
            <a:r>
              <a:rPr lang="cs-CZ" sz="2400" b="1" dirty="0"/>
              <a:t>Antropologie (fyzická) </a:t>
            </a:r>
            <a:r>
              <a:rPr lang="cs-CZ" sz="2400" dirty="0"/>
              <a:t>zkoumá zdraví (a nemoc) v průběhu lidské fylogeneze i ontogeneze. Studuje tělesný vývoj člověka, tělesný vzhled a variabilitu morfologických a fyziologických znaků lidských plemen. </a:t>
            </a:r>
          </a:p>
        </p:txBody>
      </p:sp>
      <p:sp>
        <p:nvSpPr>
          <p:cNvPr id="4" name="Zástupný symbol pro datum 3"/>
          <p:cNvSpPr>
            <a:spLocks noGrp="1"/>
          </p:cNvSpPr>
          <p:nvPr>
            <p:ph type="dt" sz="half" idx="10"/>
          </p:nvPr>
        </p:nvSpPr>
        <p:spPr/>
        <p:txBody>
          <a:bodyPr/>
          <a:lstStyle/>
          <a:p>
            <a:fld id="{FF757B81-7115-4EAD-A550-375B6CEE673A}"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3</a:t>
            </a:fld>
            <a:endParaRPr lang="cs-CZ"/>
          </a:p>
        </p:txBody>
      </p:sp>
    </p:spTree>
    <p:extLst>
      <p:ext uri="{BB962C8B-B14F-4D97-AF65-F5344CB8AC3E}">
        <p14:creationId xmlns:p14="http://schemas.microsoft.com/office/powerpoint/2010/main" val="15898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58572" y="689281"/>
            <a:ext cx="7998680" cy="742950"/>
          </a:xfrm>
          <a:solidFill>
            <a:schemeClr val="accent1">
              <a:lumMod val="40000"/>
              <a:lumOff val="60000"/>
            </a:schemeClr>
          </a:solidFill>
        </p:spPr>
        <p:txBody>
          <a:bodyPr>
            <a:normAutofit fontScale="90000"/>
          </a:bodyPr>
          <a:lstStyle/>
          <a:p>
            <a:r>
              <a:rPr lang="cs-CZ" b="1" dirty="0">
                <a:solidFill>
                  <a:schemeClr val="tx1"/>
                </a:solidFill>
              </a:rPr>
              <a:t>Metody evidence  a měření </a:t>
            </a:r>
            <a:r>
              <a:rPr lang="cs-CZ" b="1" dirty="0" err="1">
                <a:solidFill>
                  <a:schemeClr val="tx1"/>
                </a:solidFill>
              </a:rPr>
              <a:t>NvZ</a:t>
            </a:r>
            <a:r>
              <a:rPr lang="cs-CZ" b="1" dirty="0">
                <a:solidFill>
                  <a:schemeClr val="tx1"/>
                </a:solidFill>
              </a:rPr>
              <a:t> 3</a:t>
            </a:r>
            <a:endParaRPr lang="en-US" b="1" dirty="0">
              <a:solidFill>
                <a:schemeClr val="tx1"/>
              </a:solidFill>
            </a:endParaRPr>
          </a:p>
        </p:txBody>
      </p:sp>
      <p:sp>
        <p:nvSpPr>
          <p:cNvPr id="3" name="Zástupný symbol pro obsah 2"/>
          <p:cNvSpPr>
            <a:spLocks noGrp="1"/>
          </p:cNvSpPr>
          <p:nvPr>
            <p:ph idx="1"/>
          </p:nvPr>
        </p:nvSpPr>
        <p:spPr>
          <a:xfrm>
            <a:off x="993913" y="1762539"/>
            <a:ext cx="10218570" cy="4690847"/>
          </a:xfrm>
        </p:spPr>
        <p:txBody>
          <a:bodyPr>
            <a:normAutofit/>
          </a:bodyPr>
          <a:lstStyle/>
          <a:p>
            <a:r>
              <a:rPr lang="cs-CZ" sz="3200" dirty="0">
                <a:solidFill>
                  <a:schemeClr val="tx1"/>
                </a:solidFill>
              </a:rPr>
              <a:t>Pro </a:t>
            </a:r>
            <a:r>
              <a:rPr lang="cs-CZ" sz="3200" b="1" dirty="0">
                <a:solidFill>
                  <a:schemeClr val="tx1"/>
                </a:solidFill>
              </a:rPr>
              <a:t>komparaci</a:t>
            </a:r>
            <a:r>
              <a:rPr lang="cs-CZ" sz="3200" dirty="0">
                <a:solidFill>
                  <a:schemeClr val="tx1"/>
                </a:solidFill>
              </a:rPr>
              <a:t> faktických indikátorů zdravotního stavu populace </a:t>
            </a:r>
            <a:r>
              <a:rPr lang="cs-CZ" sz="3200" b="1" dirty="0">
                <a:solidFill>
                  <a:schemeClr val="tx1"/>
                </a:solidFill>
              </a:rPr>
              <a:t>je zásadní, aby byly dobře spočítány </a:t>
            </a:r>
            <a:r>
              <a:rPr lang="cs-CZ" sz="3200" dirty="0">
                <a:solidFill>
                  <a:schemeClr val="tx1"/>
                </a:solidFill>
              </a:rPr>
              <a:t>a v poměrových ukazatelích </a:t>
            </a:r>
            <a:r>
              <a:rPr lang="cs-CZ" sz="3200" b="1" dirty="0">
                <a:solidFill>
                  <a:schemeClr val="tx1"/>
                </a:solidFill>
              </a:rPr>
              <a:t>správně vztáhnuty ke stejnému ukazateli.</a:t>
            </a:r>
            <a:r>
              <a:rPr lang="cs-CZ" sz="3200" dirty="0">
                <a:solidFill>
                  <a:schemeClr val="tx1"/>
                </a:solidFill>
              </a:rPr>
              <a:t> </a:t>
            </a:r>
          </a:p>
          <a:p>
            <a:r>
              <a:rPr lang="cs-CZ" sz="3200" dirty="0">
                <a:solidFill>
                  <a:schemeClr val="tx1"/>
                </a:solidFill>
              </a:rPr>
              <a:t>Jejich (přestože přesné) srovnání však nevysvětluje, </a:t>
            </a:r>
            <a:r>
              <a:rPr lang="cs-CZ" sz="3200" b="1" dirty="0">
                <a:solidFill>
                  <a:schemeClr val="tx1"/>
                </a:solidFill>
              </a:rPr>
              <a:t>proč existují mezi nimi rozdíly, proč vznikly a proč přetrvávají</a:t>
            </a:r>
            <a:r>
              <a:rPr lang="cs-CZ" sz="3200" dirty="0">
                <a:solidFill>
                  <a:schemeClr val="tx1"/>
                </a:solidFill>
              </a:rPr>
              <a:t>, a proto je nutno ukazatele aplikovat na socioekonomické faktory – sociální pozice, sociální status a jejich různé klasifikace (</a:t>
            </a:r>
            <a:r>
              <a:rPr lang="cs-CZ" sz="3200" dirty="0" err="1">
                <a:solidFill>
                  <a:schemeClr val="tx1"/>
                </a:solidFill>
              </a:rPr>
              <a:t>Bartley</a:t>
            </a:r>
            <a:r>
              <a:rPr lang="cs-CZ" sz="3200" dirty="0">
                <a:solidFill>
                  <a:schemeClr val="tx1"/>
                </a:solidFill>
              </a:rPr>
              <a:t>, 2003). </a:t>
            </a:r>
          </a:p>
        </p:txBody>
      </p:sp>
      <p:sp>
        <p:nvSpPr>
          <p:cNvPr id="4" name="Zástupný symbol pro číslo snímku 3"/>
          <p:cNvSpPr>
            <a:spLocks noGrp="1"/>
          </p:cNvSpPr>
          <p:nvPr>
            <p:ph type="sldNum" sz="quarter" idx="12"/>
          </p:nvPr>
        </p:nvSpPr>
        <p:spPr/>
        <p:txBody>
          <a:bodyPr/>
          <a:lstStyle/>
          <a:p>
            <a:fld id="{5BA526E0-0815-4937-82B0-58EFE6D83DE0}" type="slidenum">
              <a:rPr lang="cs-CZ" altLang="cs-CZ" smtClean="0"/>
              <a:pPr/>
              <a:t>30</a:t>
            </a:fld>
            <a:endParaRPr lang="cs-CZ" altLang="cs-CZ"/>
          </a:p>
        </p:txBody>
      </p:sp>
    </p:spTree>
    <p:extLst>
      <p:ext uri="{BB962C8B-B14F-4D97-AF65-F5344CB8AC3E}">
        <p14:creationId xmlns:p14="http://schemas.microsoft.com/office/powerpoint/2010/main" val="250326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2025" y="365125"/>
            <a:ext cx="10101775" cy="1083847"/>
          </a:xfrm>
          <a:ln w="76200">
            <a:solidFill>
              <a:srgbClr val="002060"/>
            </a:solidFill>
          </a:ln>
        </p:spPr>
        <p:txBody>
          <a:bodyPr>
            <a:normAutofit/>
          </a:bodyPr>
          <a:lstStyle/>
          <a:p>
            <a:r>
              <a:rPr lang="cs-CZ" b="1" dirty="0"/>
              <a:t>Hlavní dokumenty podpory zdraví</a:t>
            </a:r>
          </a:p>
        </p:txBody>
      </p:sp>
      <p:sp>
        <p:nvSpPr>
          <p:cNvPr id="3" name="Zástupný symbol pro obsah 2"/>
          <p:cNvSpPr>
            <a:spLocks noGrp="1"/>
          </p:cNvSpPr>
          <p:nvPr>
            <p:ph idx="1"/>
          </p:nvPr>
        </p:nvSpPr>
        <p:spPr>
          <a:xfrm>
            <a:off x="1457739" y="1825625"/>
            <a:ext cx="9037983" cy="4351338"/>
          </a:xfrm>
        </p:spPr>
        <p:txBody>
          <a:bodyPr>
            <a:normAutofit fontScale="85000" lnSpcReduction="20000"/>
          </a:bodyPr>
          <a:lstStyle/>
          <a:p>
            <a:r>
              <a:rPr lang="cs-CZ" b="1" dirty="0"/>
              <a:t>Ottawská charta</a:t>
            </a:r>
          </a:p>
          <a:p>
            <a:pPr marL="0" indent="0">
              <a:buNone/>
            </a:pPr>
            <a:r>
              <a:rPr lang="cs-CZ" sz="1900" b="1" dirty="0">
                <a:hlinkClick r:id="rId2"/>
              </a:rPr>
              <a:t>http://www.who.int/healthpromotion/conferences/previous/ottawa/en/</a:t>
            </a:r>
            <a:endParaRPr lang="cs-CZ" sz="1900" b="1" dirty="0"/>
          </a:p>
          <a:p>
            <a:endParaRPr lang="cs-CZ" b="1" dirty="0">
              <a:solidFill>
                <a:schemeClr val="bg2">
                  <a:lumMod val="25000"/>
                </a:schemeClr>
              </a:solidFill>
            </a:endParaRPr>
          </a:p>
          <a:p>
            <a:r>
              <a:rPr lang="cs-CZ" b="1" dirty="0">
                <a:solidFill>
                  <a:schemeClr val="bg2">
                    <a:lumMod val="25000"/>
                  </a:schemeClr>
                </a:solidFill>
              </a:rPr>
              <a:t>Lublaňská charta</a:t>
            </a:r>
            <a:r>
              <a:rPr lang="cs-CZ" dirty="0">
                <a:solidFill>
                  <a:schemeClr val="bg2">
                    <a:lumMod val="25000"/>
                  </a:schemeClr>
                </a:solidFill>
              </a:rPr>
              <a:t> - v roce 1996 v Lublani podepsala Česká republika (</a:t>
            </a:r>
            <a:r>
              <a:rPr lang="cs-CZ" dirty="0" err="1">
                <a:solidFill>
                  <a:schemeClr val="bg2">
                    <a:lumMod val="25000"/>
                  </a:schemeClr>
                </a:solidFill>
              </a:rPr>
              <a:t>Mudr.</a:t>
            </a:r>
            <a:r>
              <a:rPr lang="cs-CZ" dirty="0">
                <a:solidFill>
                  <a:schemeClr val="bg2">
                    <a:lumMod val="25000"/>
                  </a:schemeClr>
                </a:solidFill>
              </a:rPr>
              <a:t> Kalina – ODS) Chartu ´96 s dalšími 48 státy Evropy o tom, že i hlas pacientů bude při reformě zdravotnictví považován za stejně důležitý, jako hlas odborníků nebo lékařů (Kapitola 6).</a:t>
            </a:r>
          </a:p>
          <a:p>
            <a:pPr marL="0" indent="0">
              <a:buNone/>
            </a:pPr>
            <a:endParaRPr lang="cs-CZ" sz="1800" b="1" dirty="0">
              <a:solidFill>
                <a:schemeClr val="bg2">
                  <a:lumMod val="25000"/>
                </a:schemeClr>
              </a:solidFill>
            </a:endParaRPr>
          </a:p>
          <a:p>
            <a:r>
              <a:rPr lang="cs-CZ" b="1" dirty="0">
                <a:solidFill>
                  <a:schemeClr val="accent2">
                    <a:lumMod val="75000"/>
                  </a:schemeClr>
                </a:solidFill>
              </a:rPr>
              <a:t>Jakartská deklarace</a:t>
            </a:r>
          </a:p>
          <a:p>
            <a:pPr marL="0" indent="0">
              <a:buNone/>
            </a:pPr>
            <a:r>
              <a:rPr lang="cs-CZ" sz="1800" b="1" dirty="0">
                <a:solidFill>
                  <a:schemeClr val="accent2">
                    <a:lumMod val="75000"/>
                  </a:schemeClr>
                </a:solidFill>
                <a:hlinkClick r:id="rId3"/>
              </a:rPr>
              <a:t>http://www.who.int/healthpromotion/conferences/previous/jakarta/declaration/en/index1.html</a:t>
            </a:r>
            <a:endParaRPr lang="cs-CZ" sz="1800" b="1" dirty="0">
              <a:solidFill>
                <a:schemeClr val="accent2">
                  <a:lumMod val="75000"/>
                </a:schemeClr>
              </a:solidFill>
            </a:endParaRPr>
          </a:p>
          <a:p>
            <a:pPr marL="0" indent="0">
              <a:buNone/>
            </a:pPr>
            <a:endParaRPr lang="cs-CZ" sz="1800" b="1" dirty="0">
              <a:solidFill>
                <a:schemeClr val="accent2">
                  <a:lumMod val="75000"/>
                </a:schemeClr>
              </a:solidFill>
            </a:endParaRPr>
          </a:p>
          <a:p>
            <a:r>
              <a:rPr lang="cs-CZ" b="1" dirty="0">
                <a:solidFill>
                  <a:srgbClr val="C00000"/>
                </a:solidFill>
              </a:rPr>
              <a:t>Tallinnská charta</a:t>
            </a:r>
          </a:p>
          <a:p>
            <a:pPr marL="0" indent="0">
              <a:buNone/>
            </a:pPr>
            <a:r>
              <a:rPr lang="cs-CZ" sz="2100" dirty="0">
                <a:solidFill>
                  <a:schemeClr val="bg2">
                    <a:lumMod val="25000"/>
                  </a:schemeClr>
                </a:solidFill>
                <a:hlinkClick r:id="rId4"/>
              </a:rPr>
              <a:t>http://www.euro.who.int/en/media-centre/events/events/2008/06/who-european-ministerial-conference-on-health-systems/documentation/conference-documents/the-tallinn-charter-health-systems-for-health-and-wealth</a:t>
            </a:r>
            <a:endParaRPr lang="cs-CZ" sz="2100" dirty="0">
              <a:solidFill>
                <a:schemeClr val="bg2">
                  <a:lumMod val="25000"/>
                </a:schemeClr>
              </a:solidFill>
            </a:endParaRPr>
          </a:p>
          <a:p>
            <a:pPr marL="0" indent="0">
              <a:buNone/>
            </a:pPr>
            <a:endParaRPr lang="cs-CZ" sz="2100" dirty="0">
              <a:solidFill>
                <a:schemeClr val="bg2">
                  <a:lumMod val="25000"/>
                </a:schemeClr>
              </a:solidFill>
            </a:endParaRPr>
          </a:p>
          <a:p>
            <a:pPr marL="0" indent="0">
              <a:buNone/>
            </a:pPr>
            <a:endParaRPr lang="cs-CZ" sz="2100" dirty="0">
              <a:solidFill>
                <a:schemeClr val="bg2">
                  <a:lumMod val="25000"/>
                </a:schemeClr>
              </a:solidFill>
            </a:endParaRPr>
          </a:p>
        </p:txBody>
      </p:sp>
      <p:sp>
        <p:nvSpPr>
          <p:cNvPr id="4" name="Zástupný symbol pro datum 3"/>
          <p:cNvSpPr>
            <a:spLocks noGrp="1"/>
          </p:cNvSpPr>
          <p:nvPr>
            <p:ph type="dt" sz="half" idx="10"/>
          </p:nvPr>
        </p:nvSpPr>
        <p:spPr/>
        <p:txBody>
          <a:bodyPr/>
          <a:lstStyle/>
          <a:p>
            <a:fld id="{6D007593-A737-4E32-8E23-8DD4CC451627}"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7250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5400" b="1" dirty="0"/>
              <a:t/>
            </a:r>
            <a:br>
              <a:rPr lang="cs-CZ" sz="5400" b="1" dirty="0"/>
            </a:br>
            <a:r>
              <a:rPr lang="cs-CZ" sz="6000" b="1" dirty="0">
                <a:solidFill>
                  <a:schemeClr val="tx1"/>
                </a:solidFill>
              </a:rPr>
              <a:t>OTTAWSKÁ CHARTA </a:t>
            </a:r>
            <a:r>
              <a:rPr lang="cs-CZ" sz="5400" b="1" dirty="0">
                <a:solidFill>
                  <a:schemeClr val="tx1"/>
                </a:solidFill>
              </a:rPr>
              <a:t>- </a:t>
            </a:r>
            <a:r>
              <a:rPr lang="cs-CZ" sz="2700" dirty="0">
                <a:solidFill>
                  <a:schemeClr val="tx1"/>
                </a:solidFill>
              </a:rPr>
              <a:t>Posilování a rozvoj zdraví</a:t>
            </a:r>
            <a:br>
              <a:rPr lang="cs-CZ" sz="2700" dirty="0">
                <a:solidFill>
                  <a:schemeClr val="tx1"/>
                </a:solidFill>
              </a:rPr>
            </a:br>
            <a:endParaRPr lang="cs-CZ" sz="2700" b="1" dirty="0">
              <a:solidFill>
                <a:schemeClr val="tx1"/>
              </a:solidFill>
            </a:endParaRPr>
          </a:p>
        </p:txBody>
      </p:sp>
      <p:sp>
        <p:nvSpPr>
          <p:cNvPr id="3" name="Zástupný symbol pro obsah 2"/>
          <p:cNvSpPr>
            <a:spLocks noGrp="1"/>
          </p:cNvSpPr>
          <p:nvPr>
            <p:ph idx="1"/>
          </p:nvPr>
        </p:nvSpPr>
        <p:spPr>
          <a:xfrm>
            <a:off x="1097280" y="1845734"/>
            <a:ext cx="10058400" cy="4237014"/>
          </a:xfrm>
        </p:spPr>
        <p:txBody>
          <a:bodyPr>
            <a:normAutofit/>
          </a:bodyPr>
          <a:lstStyle/>
          <a:p>
            <a:pPr marL="0" indent="0">
              <a:buNone/>
            </a:pPr>
            <a:r>
              <a:rPr lang="cs-CZ" sz="2400" dirty="0">
                <a:solidFill>
                  <a:schemeClr val="tx1"/>
                </a:solidFill>
              </a:rPr>
              <a:t>Kanada, 1986 – první mezinárodní konference o posilování a rozvoji zdraví schválila chartu s cílem splnit záměry programu Zdraví pro všechny do roku 2000:</a:t>
            </a:r>
          </a:p>
          <a:p>
            <a:pPr marL="0" indent="0">
              <a:buNone/>
            </a:pPr>
            <a:r>
              <a:rPr lang="cs-CZ" sz="2400" b="1" dirty="0">
                <a:solidFill>
                  <a:schemeClr val="tx1"/>
                </a:solidFill>
                <a:highlight>
                  <a:srgbClr val="FFFF00"/>
                </a:highlight>
              </a:rPr>
              <a:t>Hlavní myšlenky:</a:t>
            </a:r>
          </a:p>
          <a:p>
            <a:pPr marL="0" indent="0">
              <a:buNone/>
            </a:pPr>
            <a:r>
              <a:rPr lang="cs-CZ" sz="2400" b="1" u="sng" dirty="0">
                <a:solidFill>
                  <a:schemeClr val="tx1"/>
                </a:solidFill>
              </a:rPr>
              <a:t>Výchozí podmínky zdraví:</a:t>
            </a:r>
            <a:r>
              <a:rPr lang="cs-CZ" sz="2400" dirty="0">
                <a:solidFill>
                  <a:schemeClr val="tx1"/>
                </a:solidFill>
              </a:rPr>
              <a:t> mír, obydlí, vzdělání, potrava, příjem, stabilní ekosystém, dostatečné zdroje, sociální spravedlnost.</a:t>
            </a:r>
          </a:p>
          <a:p>
            <a:pPr marL="0" indent="0">
              <a:buNone/>
            </a:pPr>
            <a:r>
              <a:rPr lang="cs-CZ" sz="2400" b="1" u="sng" dirty="0">
                <a:solidFill>
                  <a:schemeClr val="tx1"/>
                </a:solidFill>
              </a:rPr>
              <a:t>Posilovat a rozvíjet zdraví znamená:</a:t>
            </a:r>
            <a:r>
              <a:rPr lang="cs-CZ" sz="2400" dirty="0">
                <a:solidFill>
                  <a:schemeClr val="tx1"/>
                </a:solidFill>
              </a:rPr>
              <a:t> vytvořit zdravotní politiku, vytvořit příznivé životní prostředí, zvýšit společenskou aktivitu směrem ke zdraví, rozvíjet osobní schopnosti k udržování zdraví, nově orientovat zdravotnické služby (respektování společenských potřeb, změna hodnotové orientace lékařů a zdravotníků, nově výuka)</a:t>
            </a:r>
          </a:p>
          <a:p>
            <a:endParaRPr lang="cs-CZ" sz="2400" dirty="0"/>
          </a:p>
        </p:txBody>
      </p:sp>
      <p:sp>
        <p:nvSpPr>
          <p:cNvPr id="4" name="Zástupný symbol pro datum 3"/>
          <p:cNvSpPr>
            <a:spLocks noGrp="1"/>
          </p:cNvSpPr>
          <p:nvPr>
            <p:ph type="dt" sz="half" idx="10"/>
          </p:nvPr>
        </p:nvSpPr>
        <p:spPr/>
        <p:txBody>
          <a:bodyPr/>
          <a:lstStyle/>
          <a:p>
            <a:fld id="{D673F506-956E-416B-8F8E-FAEC8893B8D3}"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KSA/SZN_Zdravotní gramotnost jako sociální konstrukt</a:t>
            </a:r>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71646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3"/>
            <a:ext cx="10058400" cy="1450757"/>
          </a:xfrm>
        </p:spPr>
        <p:txBody>
          <a:bodyPr>
            <a:normAutofit/>
          </a:bodyPr>
          <a:lstStyle/>
          <a:p>
            <a:r>
              <a:rPr lang="cs-CZ" sz="5400" b="1" dirty="0">
                <a:solidFill>
                  <a:schemeClr val="tx1"/>
                </a:solidFill>
              </a:rPr>
              <a:t>LUBLAŇSKÁ CHARTA </a:t>
            </a:r>
            <a:r>
              <a:rPr lang="cs-CZ" sz="2400" dirty="0">
                <a:solidFill>
                  <a:schemeClr val="tx1"/>
                </a:solidFill>
              </a:rPr>
              <a:t>o reformě zdravotní péče</a:t>
            </a:r>
          </a:p>
        </p:txBody>
      </p:sp>
      <p:sp>
        <p:nvSpPr>
          <p:cNvPr id="3" name="Zástupný symbol pro obsah 2"/>
          <p:cNvSpPr>
            <a:spLocks noGrp="1"/>
          </p:cNvSpPr>
          <p:nvPr>
            <p:ph idx="1"/>
          </p:nvPr>
        </p:nvSpPr>
        <p:spPr>
          <a:xfrm>
            <a:off x="1097280" y="1737360"/>
            <a:ext cx="10058400" cy="4517666"/>
          </a:xfrm>
        </p:spPr>
        <p:txBody>
          <a:bodyPr>
            <a:normAutofit/>
          </a:bodyPr>
          <a:lstStyle/>
          <a:p>
            <a:pPr marL="0" indent="0">
              <a:buNone/>
            </a:pPr>
            <a:r>
              <a:rPr lang="cs-CZ" sz="2400" dirty="0">
                <a:solidFill>
                  <a:schemeClr val="tx1"/>
                </a:solidFill>
              </a:rPr>
              <a:t>Přijato na mezinárodní konferenci 1996</a:t>
            </a:r>
          </a:p>
          <a:p>
            <a:pPr marL="0" indent="0">
              <a:buNone/>
            </a:pPr>
            <a:r>
              <a:rPr lang="cs-CZ" sz="2400" b="1" dirty="0">
                <a:solidFill>
                  <a:schemeClr val="tx1"/>
                </a:solidFill>
                <a:highlight>
                  <a:srgbClr val="FFFF00"/>
                </a:highlight>
              </a:rPr>
              <a:t>Základní principy: </a:t>
            </a:r>
            <a:r>
              <a:rPr lang="cs-CZ" sz="2400" dirty="0">
                <a:solidFill>
                  <a:schemeClr val="tx1"/>
                </a:solidFill>
                <a:highlight>
                  <a:srgbClr val="FFFF00"/>
                </a:highlight>
              </a:rPr>
              <a:t>1)Evropské zdravotní systémy musí být vedeny hodnotami (lidské důstojnosti, spravedlnosti, solidarity a odborné etiky); 2) Zacíleny na zdraví; 3) Zaměřeny na lidi; 4)orientovány na kvalitu; 5) Založeny na solidním financování; 6)orientovány na základní zdravotní péči</a:t>
            </a:r>
            <a:r>
              <a:rPr lang="cs-CZ" sz="2400" dirty="0">
                <a:solidFill>
                  <a:schemeClr val="tx1"/>
                </a:solidFill>
              </a:rPr>
              <a:t>.</a:t>
            </a:r>
          </a:p>
          <a:p>
            <a:pPr marL="0" indent="0">
              <a:buNone/>
            </a:pPr>
            <a:r>
              <a:rPr lang="cs-CZ" sz="2400" b="1" dirty="0">
                <a:solidFill>
                  <a:schemeClr val="tx1"/>
                </a:solidFill>
                <a:highlight>
                  <a:srgbClr val="C0C0C0"/>
                </a:highlight>
              </a:rPr>
              <a:t>Principy řízení změn: </a:t>
            </a:r>
            <a:r>
              <a:rPr lang="cs-CZ" sz="2400" dirty="0">
                <a:solidFill>
                  <a:schemeClr val="tx1"/>
                </a:solidFill>
                <a:highlight>
                  <a:srgbClr val="C0C0C0"/>
                </a:highlight>
              </a:rPr>
              <a:t>1)Rozvoj zdravotní politiky; 2)Naslouchat občanům a respektovat jejich volbu; 3)Změny v poskytování zdravotnických služeb (propojení s neformální a sociální péčí); 4)Změnit zaměření zdravotnických pracovníků (multidisciplinární spolupráce); 5)Posílit řízení (schopnost lékařů vést, vyjednávat a komunikovat); 6) Učit se zkušeností.</a:t>
            </a:r>
          </a:p>
          <a:p>
            <a:endParaRPr lang="cs-CZ" sz="2400" dirty="0"/>
          </a:p>
        </p:txBody>
      </p:sp>
      <p:sp>
        <p:nvSpPr>
          <p:cNvPr id="4" name="Zástupný symbol pro datum 3"/>
          <p:cNvSpPr>
            <a:spLocks noGrp="1"/>
          </p:cNvSpPr>
          <p:nvPr>
            <p:ph type="dt" sz="half" idx="10"/>
          </p:nvPr>
        </p:nvSpPr>
        <p:spPr/>
        <p:txBody>
          <a:bodyPr/>
          <a:lstStyle/>
          <a:p>
            <a:fld id="{B223B279-11F1-418C-BC3C-5D2F8CBC7B57}"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KSA/SZN_Zdravotní gramotnost jako sociální konstrukt</a:t>
            </a:r>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1108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b="1" dirty="0">
                <a:solidFill>
                  <a:schemeClr val="tx1"/>
                </a:solidFill>
              </a:rPr>
              <a:t>JAKARTSKÁ DEKLARACE</a:t>
            </a:r>
            <a:r>
              <a:rPr lang="cs-CZ" sz="2400" b="1" dirty="0">
                <a:solidFill>
                  <a:schemeClr val="tx1"/>
                </a:solidFill>
              </a:rPr>
              <a:t> </a:t>
            </a:r>
            <a:r>
              <a:rPr lang="cs-CZ" sz="2400" dirty="0"/>
              <a:t>o vstupu posilování a rozvoje zdraví do 21.století</a:t>
            </a:r>
            <a:endParaRPr lang="cs-CZ" sz="5400" dirty="0"/>
          </a:p>
        </p:txBody>
      </p:sp>
      <p:sp>
        <p:nvSpPr>
          <p:cNvPr id="3" name="Zástupný symbol pro obsah 2"/>
          <p:cNvSpPr>
            <a:spLocks noGrp="1"/>
          </p:cNvSpPr>
          <p:nvPr>
            <p:ph idx="1"/>
          </p:nvPr>
        </p:nvSpPr>
        <p:spPr>
          <a:xfrm>
            <a:off x="1097280" y="1845733"/>
            <a:ext cx="10058400" cy="4391293"/>
          </a:xfrm>
        </p:spPr>
        <p:txBody>
          <a:bodyPr>
            <a:noAutofit/>
          </a:bodyPr>
          <a:lstStyle/>
          <a:p>
            <a:pPr marL="0" indent="0">
              <a:buNone/>
            </a:pPr>
            <a:r>
              <a:rPr lang="cs-CZ" sz="2400" dirty="0">
                <a:solidFill>
                  <a:schemeClr val="tx1"/>
                </a:solidFill>
              </a:rPr>
              <a:t>Přijato na čtvrté mezinárodní konferenci o posilování a rozvoji zdraví 1997 v Jakartě v Republice Indonésie:</a:t>
            </a:r>
          </a:p>
          <a:p>
            <a:pPr marL="0" indent="0">
              <a:buNone/>
            </a:pPr>
            <a:r>
              <a:rPr lang="cs-CZ" sz="2400" b="1" dirty="0">
                <a:solidFill>
                  <a:schemeClr val="tx1"/>
                </a:solidFill>
                <a:highlight>
                  <a:srgbClr val="FFFF00"/>
                </a:highlight>
              </a:rPr>
              <a:t>Hlavní myšlenky: </a:t>
            </a:r>
            <a:r>
              <a:rPr lang="cs-CZ" sz="2400" dirty="0">
                <a:solidFill>
                  <a:schemeClr val="tx1"/>
                </a:solidFill>
              </a:rPr>
              <a:t>1) Posilování zdraví je významnou investicí; 2) Determinanty zdraví – nové problémy a příležitosti; 3) Reagování na změny; 4) Nové přístupy jsou nezbytné. </a:t>
            </a:r>
          </a:p>
          <a:p>
            <a:pPr marL="0" indent="0">
              <a:buNone/>
            </a:pPr>
            <a:r>
              <a:rPr lang="cs-CZ" sz="2400" b="1" dirty="0">
                <a:solidFill>
                  <a:schemeClr val="tx1"/>
                </a:solidFill>
                <a:highlight>
                  <a:srgbClr val="00FF00"/>
                </a:highlight>
              </a:rPr>
              <a:t>Priority:</a:t>
            </a:r>
            <a:r>
              <a:rPr lang="cs-CZ" sz="2400" b="1" dirty="0">
                <a:solidFill>
                  <a:schemeClr val="tx1"/>
                </a:solidFill>
              </a:rPr>
              <a:t> </a:t>
            </a:r>
            <a:r>
              <a:rPr lang="cs-CZ" sz="2400" dirty="0">
                <a:solidFill>
                  <a:schemeClr val="tx1"/>
                </a:solidFill>
              </a:rPr>
              <a:t>1) posilovat sociální odpovědnost za zdraví; 2) Zvyšovat objem prostředků vynaložených na posilování a rozvoj zdraví; 3) Upevňovat a rozšiřovat partnerství, směřující ke zdraví; 4) Rozšířit možnosti společnosti jako celku, sociálních skupin i jednotlivců; 5) Zajistit infrastrukturu pro posilování a rozvoj zdraví; </a:t>
            </a:r>
          </a:p>
          <a:p>
            <a:pPr marL="0" indent="0" algn="ctr">
              <a:buNone/>
            </a:pPr>
            <a:r>
              <a:rPr lang="cs-CZ" sz="4400" b="1" dirty="0">
                <a:solidFill>
                  <a:srgbClr val="C00000"/>
                </a:solidFill>
              </a:rPr>
              <a:t>VÝZVA K AKTIVITĚ!</a:t>
            </a:r>
          </a:p>
        </p:txBody>
      </p:sp>
      <p:sp>
        <p:nvSpPr>
          <p:cNvPr id="4" name="Zástupný symbol pro datum 3"/>
          <p:cNvSpPr>
            <a:spLocks noGrp="1"/>
          </p:cNvSpPr>
          <p:nvPr>
            <p:ph type="dt" sz="half" idx="10"/>
          </p:nvPr>
        </p:nvSpPr>
        <p:spPr/>
        <p:txBody>
          <a:bodyPr/>
          <a:lstStyle/>
          <a:p>
            <a:fld id="{9765E8AC-353B-406C-9F1A-E11CF9DBA552}"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KSA/SZN_Zdravotní gramotnost jako sociální konstrukt</a:t>
            </a:r>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9410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5400" b="1" dirty="0">
                <a:solidFill>
                  <a:schemeClr val="tx1"/>
                </a:solidFill>
              </a:rPr>
              <a:t>Tallinnská deklarace</a:t>
            </a:r>
            <a:r>
              <a:rPr lang="cs-CZ" sz="2400" b="1" dirty="0">
                <a:solidFill>
                  <a:schemeClr val="tx1"/>
                </a:solidFill>
              </a:rPr>
              <a:t> </a:t>
            </a:r>
            <a:r>
              <a:rPr lang="cs-CZ" sz="2700" dirty="0">
                <a:solidFill>
                  <a:schemeClr val="tx1"/>
                </a:solidFill>
              </a:rPr>
              <a:t>– zdravotní systémy pro zdraví a blahobyt</a:t>
            </a:r>
          </a:p>
        </p:txBody>
      </p:sp>
      <p:sp>
        <p:nvSpPr>
          <p:cNvPr id="3" name="Zástupný symbol pro obsah 2"/>
          <p:cNvSpPr>
            <a:spLocks noGrp="1"/>
          </p:cNvSpPr>
          <p:nvPr>
            <p:ph idx="1"/>
          </p:nvPr>
        </p:nvSpPr>
        <p:spPr/>
        <p:txBody>
          <a:bodyPr>
            <a:normAutofit/>
          </a:bodyPr>
          <a:lstStyle/>
          <a:p>
            <a:pPr marL="0" indent="0">
              <a:buNone/>
            </a:pPr>
            <a:r>
              <a:rPr lang="cs-CZ" sz="2400" dirty="0">
                <a:solidFill>
                  <a:schemeClr val="tx1"/>
                </a:solidFill>
              </a:rPr>
              <a:t>Přijata v Estonsku v roce 2008.</a:t>
            </a:r>
          </a:p>
          <a:p>
            <a:pPr marL="0" indent="0">
              <a:buNone/>
            </a:pPr>
            <a:r>
              <a:rPr lang="cs-CZ" sz="2400" b="1" dirty="0">
                <a:solidFill>
                  <a:schemeClr val="tx1"/>
                </a:solidFill>
                <a:highlight>
                  <a:srgbClr val="FFFF00"/>
                </a:highlight>
              </a:rPr>
              <a:t>Rozpracování výzvy k aktivitě: </a:t>
            </a:r>
            <a:r>
              <a:rPr lang="cs-CZ" sz="2400" dirty="0">
                <a:solidFill>
                  <a:schemeClr val="tx1"/>
                </a:solidFill>
                <a:highlight>
                  <a:srgbClr val="FFFF00"/>
                </a:highlight>
              </a:rPr>
              <a:t>1) hájit  a sdílet hodnoty; 2) investovat do zdravotních systémů; 3) prosazovat transparentnost a skládat účtu z toho, co zdravotní systém dělá; 4)zdravotní systémy vstřícnější k lidem; 5) zapojit všechny, kterých se to týká a 6) čelit krizovým situacím.</a:t>
            </a:r>
          </a:p>
          <a:p>
            <a:pPr marL="0" indent="0">
              <a:buNone/>
            </a:pPr>
            <a:r>
              <a:rPr lang="cs-CZ" sz="2400" b="1" dirty="0">
                <a:solidFill>
                  <a:schemeClr val="tx1"/>
                </a:solidFill>
                <a:highlight>
                  <a:srgbClr val="C0C0C0"/>
                </a:highlight>
              </a:rPr>
              <a:t>Posílení zdravotních systémů: </a:t>
            </a:r>
            <a:r>
              <a:rPr lang="cs-CZ" sz="2400" dirty="0">
                <a:solidFill>
                  <a:schemeClr val="tx1"/>
                </a:solidFill>
                <a:highlight>
                  <a:srgbClr val="C0C0C0"/>
                </a:highlight>
              </a:rPr>
              <a:t>od záměru k činům: 1)vymezení společných funkcí všech zdravotních systémů; 2) způsob financování zdravotních systémů; 3) vytváření zdrojů – sem patří i hodnocení zdravotnických postupů – </a:t>
            </a:r>
            <a:r>
              <a:rPr lang="cs-CZ" sz="2400" dirty="0" err="1">
                <a:solidFill>
                  <a:schemeClr val="tx1"/>
                </a:solidFill>
                <a:highlight>
                  <a:srgbClr val="C0C0C0"/>
                </a:highlight>
              </a:rPr>
              <a:t>health</a:t>
            </a:r>
            <a:r>
              <a:rPr lang="cs-CZ" sz="2400" dirty="0">
                <a:solidFill>
                  <a:schemeClr val="tx1"/>
                </a:solidFill>
                <a:highlight>
                  <a:srgbClr val="C0C0C0"/>
                </a:highlight>
              </a:rPr>
              <a:t> technology </a:t>
            </a:r>
            <a:r>
              <a:rPr lang="cs-CZ" sz="2400" dirty="0" err="1">
                <a:solidFill>
                  <a:schemeClr val="tx1"/>
                </a:solidFill>
                <a:highlight>
                  <a:srgbClr val="C0C0C0"/>
                </a:highlight>
              </a:rPr>
              <a:t>assessment</a:t>
            </a:r>
            <a:r>
              <a:rPr lang="cs-CZ" sz="2400" dirty="0">
                <a:solidFill>
                  <a:schemeClr val="tx1"/>
                </a:solidFill>
                <a:highlight>
                  <a:srgbClr val="C0C0C0"/>
                </a:highlight>
              </a:rPr>
              <a:t>); 4) dobrá a odpovědná správa (</a:t>
            </a:r>
            <a:r>
              <a:rPr lang="cs-CZ" sz="2400" dirty="0" err="1">
                <a:solidFill>
                  <a:schemeClr val="tx1"/>
                </a:solidFill>
                <a:highlight>
                  <a:srgbClr val="C0C0C0"/>
                </a:highlight>
              </a:rPr>
              <a:t>stewardship</a:t>
            </a:r>
            <a:r>
              <a:rPr lang="cs-CZ" sz="2400" dirty="0">
                <a:solidFill>
                  <a:schemeClr val="tx1"/>
                </a:solidFill>
                <a:highlight>
                  <a:srgbClr val="C0C0C0"/>
                </a:highlight>
              </a:rPr>
              <a:t>).</a:t>
            </a:r>
          </a:p>
        </p:txBody>
      </p:sp>
      <p:sp>
        <p:nvSpPr>
          <p:cNvPr id="4" name="Zástupný symbol pro datum 3"/>
          <p:cNvSpPr>
            <a:spLocks noGrp="1"/>
          </p:cNvSpPr>
          <p:nvPr>
            <p:ph type="dt" sz="half" idx="10"/>
          </p:nvPr>
        </p:nvSpPr>
        <p:spPr/>
        <p:txBody>
          <a:bodyPr/>
          <a:lstStyle/>
          <a:p>
            <a:fld id="{98273BAE-7777-4171-BF56-EC294C84BE18}"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KSA/SZN_Zdravotní gramotnost jako sociální konstrukt</a:t>
            </a:r>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1959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1194222"/>
          </a:xfrm>
        </p:spPr>
        <p:txBody>
          <a:bodyPr>
            <a:normAutofit/>
          </a:bodyPr>
          <a:lstStyle/>
          <a:p>
            <a:r>
              <a:rPr lang="cs-CZ" sz="5400" b="1" dirty="0">
                <a:solidFill>
                  <a:schemeClr val="tx1"/>
                </a:solidFill>
              </a:rPr>
              <a:t>HLAVNÍ DOKUMENTY - ČR</a:t>
            </a:r>
          </a:p>
        </p:txBody>
      </p:sp>
      <p:sp>
        <p:nvSpPr>
          <p:cNvPr id="3" name="Zástupný symbol pro obsah 2"/>
          <p:cNvSpPr>
            <a:spLocks noGrp="1"/>
          </p:cNvSpPr>
          <p:nvPr>
            <p:ph idx="1"/>
          </p:nvPr>
        </p:nvSpPr>
        <p:spPr>
          <a:xfrm>
            <a:off x="1097280" y="1814446"/>
            <a:ext cx="10058400" cy="4311718"/>
          </a:xfrm>
          <a:solidFill>
            <a:schemeClr val="accent3">
              <a:lumMod val="20000"/>
              <a:lumOff val="80000"/>
            </a:schemeClr>
          </a:solidFill>
        </p:spPr>
        <p:txBody>
          <a:bodyPr>
            <a:normAutofit fontScale="92500" lnSpcReduction="10000"/>
          </a:bodyPr>
          <a:lstStyle/>
          <a:p>
            <a:pPr marL="0" indent="0">
              <a:buNone/>
            </a:pPr>
            <a:r>
              <a:rPr lang="cs-CZ" b="1" dirty="0"/>
              <a:t>Zdraví pro všechny v 21. století</a:t>
            </a:r>
          </a:p>
          <a:p>
            <a:r>
              <a:rPr lang="cs-CZ" dirty="0"/>
              <a:t>Dlouhodobý program zlepšování zdravotního stavu obyvatelstva ČR</a:t>
            </a:r>
          </a:p>
          <a:p>
            <a:r>
              <a:rPr lang="cs-CZ" dirty="0"/>
              <a:t>Usnesení vlády č. 1046 a popis cílů programu Zdraví pro všechny v 21. století</a:t>
            </a:r>
          </a:p>
          <a:p>
            <a:pPr marL="0" indent="0">
              <a:buNone/>
            </a:pPr>
            <a:r>
              <a:rPr lang="cs-CZ" sz="1900" b="1" dirty="0">
                <a:hlinkClick r:id="rId2"/>
              </a:rPr>
              <a:t>http://www.mzcr.cz/dokumenty/zdravi-pro-vsechny-v-stoleti_2461_1101_5.html</a:t>
            </a:r>
            <a:endParaRPr lang="cs-CZ" sz="1900" b="1" dirty="0"/>
          </a:p>
          <a:p>
            <a:pPr marL="0" indent="0">
              <a:buNone/>
            </a:pPr>
            <a:r>
              <a:rPr lang="cs-CZ" b="1" dirty="0"/>
              <a:t>Zdraví 2020</a:t>
            </a:r>
          </a:p>
          <a:p>
            <a:pPr marL="0" indent="0">
              <a:buNone/>
            </a:pPr>
            <a:r>
              <a:rPr lang="pl-PL" dirty="0"/>
              <a:t>Národní strategie ochrany a podpory zdraví a prevence nemocí</a:t>
            </a:r>
          </a:p>
          <a:p>
            <a:pPr marL="0" indent="0">
              <a:buNone/>
            </a:pPr>
            <a:r>
              <a:rPr lang="pl-PL" sz="2100" b="1" dirty="0">
                <a:hlinkClick r:id="rId3"/>
              </a:rPr>
              <a:t>http://www.mzcr.cz/verejne/dokumenty/zdravi-2020-narodni-strategie-ochrany-a-podpory-zdravi-a-prevence-nemoci_8690_3016_5.html</a:t>
            </a:r>
            <a:endParaRPr lang="pl-PL" sz="2100" b="1" dirty="0"/>
          </a:p>
          <a:p>
            <a:pPr marL="0" indent="0">
              <a:buNone/>
            </a:pPr>
            <a:r>
              <a:rPr lang="pl-PL" sz="2100" b="1" dirty="0"/>
              <a:t>Zdraví 2030</a:t>
            </a:r>
          </a:p>
          <a:p>
            <a:pPr marL="0" indent="0">
              <a:buNone/>
            </a:pPr>
            <a:r>
              <a:rPr lang="pl-PL" sz="2100" b="1" dirty="0">
                <a:hlinkClick r:id="rId4"/>
              </a:rPr>
              <a:t>https://www.mzcr.cz/vlada-schvalila-strategicky-ramec-zdravi-2030-2/</a:t>
            </a:r>
            <a:endParaRPr lang="pl-PL" sz="2100" b="1" dirty="0"/>
          </a:p>
          <a:p>
            <a:pPr marL="0" indent="0">
              <a:buNone/>
            </a:pPr>
            <a:r>
              <a:rPr lang="pl-PL" sz="2100" b="1" dirty="0">
                <a:hlinkClick r:id="rId5"/>
              </a:rPr>
              <a:t>https://zdravi2030.mzcr.cz/</a:t>
            </a:r>
            <a:endParaRPr lang="pl-PL" sz="2100" b="1" dirty="0"/>
          </a:p>
          <a:p>
            <a:pPr marL="0" indent="0">
              <a:buNone/>
            </a:pPr>
            <a:endParaRPr lang="pl-PL" sz="2100" b="1" dirty="0"/>
          </a:p>
          <a:p>
            <a:endParaRPr lang="cs-CZ" dirty="0"/>
          </a:p>
        </p:txBody>
      </p:sp>
      <p:sp>
        <p:nvSpPr>
          <p:cNvPr id="4" name="Zástupný symbol pro datum 3"/>
          <p:cNvSpPr>
            <a:spLocks noGrp="1"/>
          </p:cNvSpPr>
          <p:nvPr>
            <p:ph type="dt" sz="half" idx="10"/>
          </p:nvPr>
        </p:nvSpPr>
        <p:spPr/>
        <p:txBody>
          <a:bodyPr/>
          <a:lstStyle/>
          <a:p>
            <a:fld id="{2CF1B3A1-63F6-4E21-8A3B-9F2731F23ACE}"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KSA/SZN_Zdravotní gramotnost jako sociální konstrukt</a:t>
            </a:r>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solidFill>
                  <a:prstClr val="black">
                    <a:tint val="75000"/>
                  </a:prstClr>
                </a:solidFill>
              </a:rPr>
              <a:pPr/>
              <a:t>36</a:t>
            </a:fld>
            <a:endParaRPr lang="en-US">
              <a:solidFill>
                <a:prstClr val="black">
                  <a:tint val="75000"/>
                </a:prstClr>
              </a:solidFill>
            </a:endParaRPr>
          </a:p>
        </p:txBody>
      </p:sp>
      <p:pic>
        <p:nvPicPr>
          <p:cNvPr id="7" name="Obrázek 6"/>
          <p:cNvPicPr>
            <a:picLocks noChangeAspect="1"/>
          </p:cNvPicPr>
          <p:nvPr/>
        </p:nvPicPr>
        <p:blipFill>
          <a:blip r:embed="rId6"/>
          <a:stretch>
            <a:fillRect/>
          </a:stretch>
        </p:blipFill>
        <p:spPr>
          <a:xfrm>
            <a:off x="9715500" y="357728"/>
            <a:ext cx="1533525" cy="1051974"/>
          </a:xfrm>
          <a:prstGeom prst="rect">
            <a:avLst/>
          </a:prstGeom>
        </p:spPr>
      </p:pic>
    </p:spTree>
    <p:extLst>
      <p:ext uri="{BB962C8B-B14F-4D97-AF65-F5344CB8AC3E}">
        <p14:creationId xmlns:p14="http://schemas.microsoft.com/office/powerpoint/2010/main" val="400941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D6C222F-7339-4D1C-B845-73D361F0002D}"/>
              </a:ext>
            </a:extLst>
          </p:cNvPr>
          <p:cNvSpPr>
            <a:spLocks noGrp="1"/>
          </p:cNvSpPr>
          <p:nvPr>
            <p:ph type="dt" sz="half" idx="10"/>
          </p:nvPr>
        </p:nvSpPr>
        <p:spPr/>
        <p:txBody>
          <a:bodyPr/>
          <a:lstStyle/>
          <a:p>
            <a:fld id="{61C2FE07-2860-4888-B085-280595D26415}" type="datetime1">
              <a:rPr lang="cs-CZ" smtClean="0"/>
              <a:t>10.03.2023</a:t>
            </a:fld>
            <a:endParaRPr lang="en-US" dirty="0"/>
          </a:p>
        </p:txBody>
      </p:sp>
      <p:sp>
        <p:nvSpPr>
          <p:cNvPr id="3" name="Zástupný symbol pro zápatí 2">
            <a:extLst>
              <a:ext uri="{FF2B5EF4-FFF2-40B4-BE49-F238E27FC236}">
                <a16:creationId xmlns:a16="http://schemas.microsoft.com/office/drawing/2014/main" id="{37A00988-933D-446E-A46A-827CC52ACB7D}"/>
              </a:ext>
            </a:extLst>
          </p:cNvPr>
          <p:cNvSpPr>
            <a:spLocks noGrp="1"/>
          </p:cNvSpPr>
          <p:nvPr>
            <p:ph type="ftr" sz="quarter" idx="11"/>
          </p:nvPr>
        </p:nvSpPr>
        <p:spPr/>
        <p:txBody>
          <a:bodyPr/>
          <a:lstStyle/>
          <a:p>
            <a:r>
              <a:rPr lang="en-US"/>
              <a:t>KSA/SZN_Zdravotní gramotnost jako sociální konstrukt</a:t>
            </a:r>
            <a:endParaRPr lang="en-US" dirty="0"/>
          </a:p>
        </p:txBody>
      </p:sp>
      <p:sp>
        <p:nvSpPr>
          <p:cNvPr id="4" name="Zástupný symbol pro číslo snímku 3">
            <a:extLst>
              <a:ext uri="{FF2B5EF4-FFF2-40B4-BE49-F238E27FC236}">
                <a16:creationId xmlns:a16="http://schemas.microsoft.com/office/drawing/2014/main" id="{8B25E598-3C90-4732-859D-EC04456174AE}"/>
              </a:ext>
            </a:extLst>
          </p:cNvPr>
          <p:cNvSpPr>
            <a:spLocks noGrp="1"/>
          </p:cNvSpPr>
          <p:nvPr>
            <p:ph type="sldNum" sz="quarter" idx="12"/>
          </p:nvPr>
        </p:nvSpPr>
        <p:spPr/>
        <p:txBody>
          <a:bodyPr/>
          <a:lstStyle/>
          <a:p>
            <a:fld id="{6D22F896-40B5-4ADD-8801-0D06FADFA095}" type="slidenum">
              <a:rPr lang="en-US" smtClean="0"/>
              <a:t>37</a:t>
            </a:fld>
            <a:endParaRPr lang="en-US" dirty="0"/>
          </a:p>
        </p:txBody>
      </p:sp>
      <p:pic>
        <p:nvPicPr>
          <p:cNvPr id="5" name="Obrázek 4">
            <a:extLst>
              <a:ext uri="{FF2B5EF4-FFF2-40B4-BE49-F238E27FC236}">
                <a16:creationId xmlns:a16="http://schemas.microsoft.com/office/drawing/2014/main" id="{22474528-B018-437A-BDB1-D7902B219E29}"/>
              </a:ext>
            </a:extLst>
          </p:cNvPr>
          <p:cNvPicPr>
            <a:picLocks noChangeAspect="1"/>
          </p:cNvPicPr>
          <p:nvPr/>
        </p:nvPicPr>
        <p:blipFill>
          <a:blip r:embed="rId2"/>
          <a:stretch>
            <a:fillRect/>
          </a:stretch>
        </p:blipFill>
        <p:spPr>
          <a:xfrm>
            <a:off x="401012" y="2968382"/>
            <a:ext cx="6570345" cy="3362532"/>
          </a:xfrm>
          <a:prstGeom prst="rect">
            <a:avLst/>
          </a:prstGeom>
        </p:spPr>
      </p:pic>
      <p:pic>
        <p:nvPicPr>
          <p:cNvPr id="6" name="Obrázek 5">
            <a:extLst>
              <a:ext uri="{FF2B5EF4-FFF2-40B4-BE49-F238E27FC236}">
                <a16:creationId xmlns:a16="http://schemas.microsoft.com/office/drawing/2014/main" id="{F3B7D3B5-BD3F-4106-BD2F-67B96D5E0836}"/>
              </a:ext>
            </a:extLst>
          </p:cNvPr>
          <p:cNvPicPr>
            <a:picLocks noChangeAspect="1"/>
          </p:cNvPicPr>
          <p:nvPr/>
        </p:nvPicPr>
        <p:blipFill>
          <a:blip r:embed="rId3"/>
          <a:stretch>
            <a:fillRect/>
          </a:stretch>
        </p:blipFill>
        <p:spPr>
          <a:xfrm>
            <a:off x="6346480" y="51415"/>
            <a:ext cx="4983300" cy="4424362"/>
          </a:xfrm>
          <a:prstGeom prst="rect">
            <a:avLst/>
          </a:prstGeom>
        </p:spPr>
      </p:pic>
      <p:pic>
        <p:nvPicPr>
          <p:cNvPr id="7" name="Obrázek 6">
            <a:extLst>
              <a:ext uri="{FF2B5EF4-FFF2-40B4-BE49-F238E27FC236}">
                <a16:creationId xmlns:a16="http://schemas.microsoft.com/office/drawing/2014/main" id="{DA8A3D99-73DC-4A22-86EE-10DC3FD66DDB}"/>
              </a:ext>
            </a:extLst>
          </p:cNvPr>
          <p:cNvPicPr>
            <a:picLocks noChangeAspect="1"/>
          </p:cNvPicPr>
          <p:nvPr/>
        </p:nvPicPr>
        <p:blipFill>
          <a:blip r:embed="rId4"/>
          <a:stretch>
            <a:fillRect/>
          </a:stretch>
        </p:blipFill>
        <p:spPr>
          <a:xfrm>
            <a:off x="328128" y="33090"/>
            <a:ext cx="3241423" cy="2978632"/>
          </a:xfrm>
          <a:prstGeom prst="rect">
            <a:avLst/>
          </a:prstGeom>
        </p:spPr>
      </p:pic>
    </p:spTree>
    <p:extLst>
      <p:ext uri="{BB962C8B-B14F-4D97-AF65-F5344CB8AC3E}">
        <p14:creationId xmlns:p14="http://schemas.microsoft.com/office/powerpoint/2010/main" val="54709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12A5FDB-8D91-44A3-9CD9-440D5A14EFC2}"/>
              </a:ext>
            </a:extLst>
          </p:cNvPr>
          <p:cNvSpPr>
            <a:spLocks noGrp="1"/>
          </p:cNvSpPr>
          <p:nvPr>
            <p:ph type="dt" sz="half" idx="10"/>
          </p:nvPr>
        </p:nvSpPr>
        <p:spPr/>
        <p:txBody>
          <a:bodyPr/>
          <a:lstStyle/>
          <a:p>
            <a:fld id="{61C2FE07-2860-4888-B085-280595D26415}" type="datetime1">
              <a:rPr lang="cs-CZ" smtClean="0"/>
              <a:t>10.03.2023</a:t>
            </a:fld>
            <a:endParaRPr lang="en-US" dirty="0"/>
          </a:p>
        </p:txBody>
      </p:sp>
      <p:sp>
        <p:nvSpPr>
          <p:cNvPr id="3" name="Zástupný symbol pro zápatí 2">
            <a:extLst>
              <a:ext uri="{FF2B5EF4-FFF2-40B4-BE49-F238E27FC236}">
                <a16:creationId xmlns:a16="http://schemas.microsoft.com/office/drawing/2014/main" id="{C500F607-B4E1-4564-916B-89725A391408}"/>
              </a:ext>
            </a:extLst>
          </p:cNvPr>
          <p:cNvSpPr>
            <a:spLocks noGrp="1"/>
          </p:cNvSpPr>
          <p:nvPr>
            <p:ph type="ftr" sz="quarter" idx="11"/>
          </p:nvPr>
        </p:nvSpPr>
        <p:spPr/>
        <p:txBody>
          <a:bodyPr/>
          <a:lstStyle/>
          <a:p>
            <a:r>
              <a:rPr lang="en-US"/>
              <a:t>KSA/SZN_Zdravotní gramotnost jako sociální konstrukt</a:t>
            </a:r>
            <a:endParaRPr lang="en-US" dirty="0"/>
          </a:p>
        </p:txBody>
      </p:sp>
      <p:sp>
        <p:nvSpPr>
          <p:cNvPr id="4" name="Zástupný symbol pro číslo snímku 3">
            <a:extLst>
              <a:ext uri="{FF2B5EF4-FFF2-40B4-BE49-F238E27FC236}">
                <a16:creationId xmlns:a16="http://schemas.microsoft.com/office/drawing/2014/main" id="{F7D90C3E-2516-46B2-AF79-3426CA5C21EC}"/>
              </a:ext>
            </a:extLst>
          </p:cNvPr>
          <p:cNvSpPr>
            <a:spLocks noGrp="1"/>
          </p:cNvSpPr>
          <p:nvPr>
            <p:ph type="sldNum" sz="quarter" idx="12"/>
          </p:nvPr>
        </p:nvSpPr>
        <p:spPr/>
        <p:txBody>
          <a:bodyPr/>
          <a:lstStyle/>
          <a:p>
            <a:fld id="{6D22F896-40B5-4ADD-8801-0D06FADFA095}" type="slidenum">
              <a:rPr lang="en-US" smtClean="0"/>
              <a:t>38</a:t>
            </a:fld>
            <a:endParaRPr lang="en-US" dirty="0"/>
          </a:p>
        </p:txBody>
      </p:sp>
      <p:pic>
        <p:nvPicPr>
          <p:cNvPr id="5" name="Obrázek 4">
            <a:extLst>
              <a:ext uri="{FF2B5EF4-FFF2-40B4-BE49-F238E27FC236}">
                <a16:creationId xmlns:a16="http://schemas.microsoft.com/office/drawing/2014/main" id="{C3E41111-EAD4-49BF-B31F-2F69844F6342}"/>
              </a:ext>
            </a:extLst>
          </p:cNvPr>
          <p:cNvPicPr>
            <a:picLocks noChangeAspect="1"/>
          </p:cNvPicPr>
          <p:nvPr/>
        </p:nvPicPr>
        <p:blipFill>
          <a:blip r:embed="rId2"/>
          <a:stretch>
            <a:fillRect/>
          </a:stretch>
        </p:blipFill>
        <p:spPr>
          <a:xfrm>
            <a:off x="1524000" y="0"/>
            <a:ext cx="9144000" cy="6459785"/>
          </a:xfrm>
          <a:prstGeom prst="rect">
            <a:avLst/>
          </a:prstGeom>
        </p:spPr>
      </p:pic>
    </p:spTree>
    <p:extLst>
      <p:ext uri="{BB962C8B-B14F-4D97-AF65-F5344CB8AC3E}">
        <p14:creationId xmlns:p14="http://schemas.microsoft.com/office/powerpoint/2010/main" val="87590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DA71601-F107-4402-8940-D42C2E903092}"/>
              </a:ext>
            </a:extLst>
          </p:cNvPr>
          <p:cNvSpPr>
            <a:spLocks noGrp="1"/>
          </p:cNvSpPr>
          <p:nvPr>
            <p:ph type="dt" sz="half" idx="10"/>
          </p:nvPr>
        </p:nvSpPr>
        <p:spPr/>
        <p:txBody>
          <a:bodyPr/>
          <a:lstStyle/>
          <a:p>
            <a:fld id="{61C2FE07-2860-4888-B085-280595D26415}" type="datetime1">
              <a:rPr lang="cs-CZ" smtClean="0"/>
              <a:t>10.03.2023</a:t>
            </a:fld>
            <a:endParaRPr lang="en-US" dirty="0"/>
          </a:p>
        </p:txBody>
      </p:sp>
      <p:sp>
        <p:nvSpPr>
          <p:cNvPr id="3" name="Zástupný symbol pro zápatí 2">
            <a:extLst>
              <a:ext uri="{FF2B5EF4-FFF2-40B4-BE49-F238E27FC236}">
                <a16:creationId xmlns:a16="http://schemas.microsoft.com/office/drawing/2014/main" id="{51EABE09-C8EC-4B79-AABB-6938835DCAE2}"/>
              </a:ext>
            </a:extLst>
          </p:cNvPr>
          <p:cNvSpPr>
            <a:spLocks noGrp="1"/>
          </p:cNvSpPr>
          <p:nvPr>
            <p:ph type="ftr" sz="quarter" idx="11"/>
          </p:nvPr>
        </p:nvSpPr>
        <p:spPr/>
        <p:txBody>
          <a:bodyPr/>
          <a:lstStyle/>
          <a:p>
            <a:r>
              <a:rPr lang="en-US"/>
              <a:t>KSA/SZN_Zdravotní gramotnost jako sociální konstrukt</a:t>
            </a:r>
            <a:endParaRPr lang="en-US" dirty="0"/>
          </a:p>
        </p:txBody>
      </p:sp>
      <p:sp>
        <p:nvSpPr>
          <p:cNvPr id="4" name="Zástupný symbol pro číslo snímku 3">
            <a:extLst>
              <a:ext uri="{FF2B5EF4-FFF2-40B4-BE49-F238E27FC236}">
                <a16:creationId xmlns:a16="http://schemas.microsoft.com/office/drawing/2014/main" id="{10760D8F-7D86-412F-A969-F927D3069B75}"/>
              </a:ext>
            </a:extLst>
          </p:cNvPr>
          <p:cNvSpPr>
            <a:spLocks noGrp="1"/>
          </p:cNvSpPr>
          <p:nvPr>
            <p:ph type="sldNum" sz="quarter" idx="12"/>
          </p:nvPr>
        </p:nvSpPr>
        <p:spPr/>
        <p:txBody>
          <a:bodyPr/>
          <a:lstStyle/>
          <a:p>
            <a:fld id="{6D22F896-40B5-4ADD-8801-0D06FADFA095}" type="slidenum">
              <a:rPr lang="en-US" smtClean="0"/>
              <a:t>39</a:t>
            </a:fld>
            <a:endParaRPr lang="en-US" dirty="0"/>
          </a:p>
        </p:txBody>
      </p:sp>
      <p:pic>
        <p:nvPicPr>
          <p:cNvPr id="5" name="Obrázek 4">
            <a:extLst>
              <a:ext uri="{FF2B5EF4-FFF2-40B4-BE49-F238E27FC236}">
                <a16:creationId xmlns:a16="http://schemas.microsoft.com/office/drawing/2014/main" id="{8CD952C8-D73A-475D-85C0-80CF9D49B32A}"/>
              </a:ext>
            </a:extLst>
          </p:cNvPr>
          <p:cNvPicPr>
            <a:picLocks noChangeAspect="1"/>
          </p:cNvPicPr>
          <p:nvPr/>
        </p:nvPicPr>
        <p:blipFill>
          <a:blip r:embed="rId2"/>
          <a:stretch>
            <a:fillRect/>
          </a:stretch>
        </p:blipFill>
        <p:spPr>
          <a:xfrm>
            <a:off x="516835" y="0"/>
            <a:ext cx="10959547" cy="6255026"/>
          </a:xfrm>
          <a:prstGeom prst="rect">
            <a:avLst/>
          </a:prstGeom>
        </p:spPr>
      </p:pic>
    </p:spTree>
    <p:extLst>
      <p:ext uri="{BB962C8B-B14F-4D97-AF65-F5344CB8AC3E}">
        <p14:creationId xmlns:p14="http://schemas.microsoft.com/office/powerpoint/2010/main" val="33106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4900" y="272360"/>
            <a:ext cx="9029700" cy="1325563"/>
          </a:xfrm>
        </p:spPr>
        <p:txBody>
          <a:bodyPr/>
          <a:lstStyle/>
          <a:p>
            <a:r>
              <a:rPr lang="cs-CZ" dirty="0"/>
              <a:t>Zdraví ve vědních disciplínách II.</a:t>
            </a:r>
          </a:p>
        </p:txBody>
      </p:sp>
      <p:sp>
        <p:nvSpPr>
          <p:cNvPr id="3" name="Zástupný symbol pro obsah 2"/>
          <p:cNvSpPr>
            <a:spLocks noGrp="1"/>
          </p:cNvSpPr>
          <p:nvPr>
            <p:ph idx="1"/>
          </p:nvPr>
        </p:nvSpPr>
        <p:spPr>
          <a:xfrm>
            <a:off x="954733" y="1807362"/>
            <a:ext cx="9029699" cy="4501959"/>
          </a:xfrm>
        </p:spPr>
        <p:txBody>
          <a:bodyPr>
            <a:noAutofit/>
          </a:bodyPr>
          <a:lstStyle/>
          <a:p>
            <a:pPr>
              <a:lnSpc>
                <a:spcPct val="100000"/>
              </a:lnSpc>
            </a:pPr>
            <a:r>
              <a:rPr lang="cs-CZ" sz="2400" b="1" dirty="0"/>
              <a:t>Antropologie (klinická) </a:t>
            </a:r>
            <a:r>
              <a:rPr lang="cs-CZ" sz="2400" dirty="0"/>
              <a:t>studuje odchylky tělesných znaků nemocných jedinců od normy. </a:t>
            </a:r>
          </a:p>
          <a:p>
            <a:pPr>
              <a:lnSpc>
                <a:spcPct val="100000"/>
              </a:lnSpc>
            </a:pPr>
            <a:r>
              <a:rPr lang="cs-CZ" sz="2400" b="1" dirty="0"/>
              <a:t>Antropologie (kulturní a sociální) </a:t>
            </a:r>
            <a:r>
              <a:rPr lang="cs-CZ" sz="2400" dirty="0"/>
              <a:t>zjišťuje kulturní a sociální  vliv na  vnímání lidského zdraví a nemoci, popisuje vzorce chování, které pomáhají v určité kultuře zdraví zachovat nebo se smířit s jeho absencí. </a:t>
            </a:r>
          </a:p>
          <a:p>
            <a:pPr>
              <a:lnSpc>
                <a:spcPct val="100000"/>
              </a:lnSpc>
            </a:pPr>
            <a:r>
              <a:rPr lang="cs-CZ" sz="2400" b="1" dirty="0"/>
              <a:t>Ekologie</a:t>
            </a:r>
            <a:r>
              <a:rPr lang="cs-CZ" sz="2400" dirty="0"/>
              <a:t> vnímá zdraví jako výsledek působení vnějšího prostředí. </a:t>
            </a:r>
          </a:p>
          <a:p>
            <a:pPr>
              <a:lnSpc>
                <a:spcPct val="100000"/>
              </a:lnSpc>
            </a:pPr>
            <a:r>
              <a:rPr lang="cs-CZ" sz="2400" b="1" dirty="0"/>
              <a:t>Teologie, filosofie (metafyzika) </a:t>
            </a:r>
            <a:r>
              <a:rPr lang="cs-CZ" sz="2400" dirty="0"/>
              <a:t>se zabývá schopností člověka srovnat se ve zdraví s tím, co jej transcenduje, integrací lidského myšlení při přijímání smyslu života a lidského údělu.</a:t>
            </a:r>
          </a:p>
        </p:txBody>
      </p:sp>
      <p:sp>
        <p:nvSpPr>
          <p:cNvPr id="4" name="Zástupný symbol pro datum 3"/>
          <p:cNvSpPr>
            <a:spLocks noGrp="1"/>
          </p:cNvSpPr>
          <p:nvPr>
            <p:ph type="dt" sz="half" idx="10"/>
          </p:nvPr>
        </p:nvSpPr>
        <p:spPr/>
        <p:txBody>
          <a:bodyPr/>
          <a:lstStyle/>
          <a:p>
            <a:fld id="{407DB515-064C-41CA-B23C-7EE6D968BB6A}"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4</a:t>
            </a:fld>
            <a:endParaRPr lang="cs-CZ"/>
          </a:p>
        </p:txBody>
      </p:sp>
    </p:spTree>
    <p:extLst>
      <p:ext uri="{BB962C8B-B14F-4D97-AF65-F5344CB8AC3E}">
        <p14:creationId xmlns:p14="http://schemas.microsoft.com/office/powerpoint/2010/main" val="412799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9357" y="286604"/>
            <a:ext cx="10506323" cy="1237396"/>
          </a:xfrm>
        </p:spPr>
        <p:txBody>
          <a:bodyPr>
            <a:noAutofit/>
          </a:bodyPr>
          <a:lstStyle/>
          <a:p>
            <a:r>
              <a:rPr lang="cs-CZ" sz="5400" b="1" dirty="0">
                <a:solidFill>
                  <a:schemeClr val="tx1"/>
                </a:solidFill>
              </a:rPr>
              <a:t>KOMUNITNÍ PŘÍSTUP V PÉČI O ZDRAVÍ</a:t>
            </a:r>
          </a:p>
        </p:txBody>
      </p:sp>
      <p:sp>
        <p:nvSpPr>
          <p:cNvPr id="3" name="Zástupný symbol pro obsah 2"/>
          <p:cNvSpPr>
            <a:spLocks noGrp="1"/>
          </p:cNvSpPr>
          <p:nvPr>
            <p:ph idx="1"/>
          </p:nvPr>
        </p:nvSpPr>
        <p:spPr>
          <a:xfrm>
            <a:off x="1097280" y="1845734"/>
            <a:ext cx="10058400" cy="4237014"/>
          </a:xfrm>
        </p:spPr>
        <p:txBody>
          <a:bodyPr numCol="2">
            <a:normAutofit fontScale="85000" lnSpcReduction="20000"/>
          </a:bodyPr>
          <a:lstStyle/>
          <a:p>
            <a:r>
              <a:rPr lang="cs-CZ" sz="3600" b="1" dirty="0">
                <a:solidFill>
                  <a:schemeClr val="tx1"/>
                </a:solidFill>
                <a:highlight>
                  <a:srgbClr val="FFFF00"/>
                </a:highlight>
              </a:rPr>
              <a:t> CO DĚLAT?</a:t>
            </a:r>
          </a:p>
          <a:p>
            <a:endParaRPr lang="cs-CZ" sz="2800" dirty="0">
              <a:solidFill>
                <a:schemeClr val="tx1"/>
              </a:solidFill>
              <a:highlight>
                <a:srgbClr val="FFFF00"/>
              </a:highlight>
            </a:endParaRPr>
          </a:p>
          <a:p>
            <a:r>
              <a:rPr lang="cs-CZ" sz="2800" dirty="0">
                <a:solidFill>
                  <a:schemeClr val="tx1"/>
                </a:solidFill>
                <a:highlight>
                  <a:srgbClr val="FFFF00"/>
                </a:highlight>
              </a:rPr>
              <a:t>Řešit zdravotní problémy </a:t>
            </a:r>
            <a:r>
              <a:rPr lang="cs-CZ" sz="2800" b="1" dirty="0">
                <a:solidFill>
                  <a:schemeClr val="tx1"/>
                </a:solidFill>
                <a:highlight>
                  <a:srgbClr val="FFFF00"/>
                </a:highlight>
              </a:rPr>
              <a:t>tam, kde lidé žijí</a:t>
            </a:r>
          </a:p>
          <a:p>
            <a:r>
              <a:rPr lang="cs-CZ" sz="2800" dirty="0">
                <a:solidFill>
                  <a:schemeClr val="tx1"/>
                </a:solidFill>
                <a:highlight>
                  <a:srgbClr val="FFFF00"/>
                </a:highlight>
              </a:rPr>
              <a:t>Udržet člověka co nejdéle </a:t>
            </a:r>
            <a:r>
              <a:rPr lang="cs-CZ" sz="2800" b="1" dirty="0">
                <a:solidFill>
                  <a:schemeClr val="tx1"/>
                </a:solidFill>
                <a:highlight>
                  <a:srgbClr val="FFFF00"/>
                </a:highlight>
              </a:rPr>
              <a:t>v jeho prostředí</a:t>
            </a:r>
          </a:p>
          <a:p>
            <a:r>
              <a:rPr lang="cs-CZ" sz="2800" dirty="0">
                <a:solidFill>
                  <a:schemeClr val="tx1"/>
                </a:solidFill>
                <a:highlight>
                  <a:srgbClr val="FFFF00"/>
                </a:highlight>
              </a:rPr>
              <a:t>Posílit </a:t>
            </a:r>
            <a:r>
              <a:rPr lang="cs-CZ" sz="2800" b="1" dirty="0">
                <a:solidFill>
                  <a:schemeClr val="tx1"/>
                </a:solidFill>
                <a:highlight>
                  <a:srgbClr val="FFFF00"/>
                </a:highlight>
              </a:rPr>
              <a:t>soběstačnost, kvalitu života</a:t>
            </a:r>
          </a:p>
          <a:p>
            <a:r>
              <a:rPr lang="cs-CZ" sz="2800" dirty="0">
                <a:solidFill>
                  <a:schemeClr val="tx1"/>
                </a:solidFill>
                <a:highlight>
                  <a:srgbClr val="FFFF00"/>
                </a:highlight>
              </a:rPr>
              <a:t>Podpořit </a:t>
            </a:r>
            <a:r>
              <a:rPr lang="cs-CZ" sz="2800" b="1" dirty="0">
                <a:solidFill>
                  <a:schemeClr val="tx1"/>
                </a:solidFill>
                <a:highlight>
                  <a:srgbClr val="FFFF00"/>
                </a:highlight>
              </a:rPr>
              <a:t>neformální pečovatele </a:t>
            </a:r>
            <a:r>
              <a:rPr lang="cs-CZ" sz="2800" dirty="0">
                <a:solidFill>
                  <a:schemeClr val="tx1"/>
                </a:solidFill>
                <a:highlight>
                  <a:srgbClr val="FFFF00"/>
                </a:highlight>
              </a:rPr>
              <a:t>(rodinu, dobrovolníky)</a:t>
            </a:r>
          </a:p>
          <a:p>
            <a:r>
              <a:rPr lang="cs-CZ" sz="2800" dirty="0">
                <a:solidFill>
                  <a:schemeClr val="tx1"/>
                </a:solidFill>
                <a:highlight>
                  <a:srgbClr val="FFFF00"/>
                </a:highlight>
              </a:rPr>
              <a:t>Podpořit </a:t>
            </a:r>
            <a:r>
              <a:rPr lang="cs-CZ" sz="2800" b="1" dirty="0">
                <a:solidFill>
                  <a:schemeClr val="tx1"/>
                </a:solidFill>
                <a:highlight>
                  <a:srgbClr val="FFFF00"/>
                </a:highlight>
              </a:rPr>
              <a:t>svépomoc</a:t>
            </a:r>
          </a:p>
          <a:p>
            <a:r>
              <a:rPr lang="cs-CZ" sz="2800" b="1" dirty="0">
                <a:solidFill>
                  <a:schemeClr val="tx1"/>
                </a:solidFill>
                <a:highlight>
                  <a:srgbClr val="FFFF00"/>
                </a:highlight>
              </a:rPr>
              <a:t>Umožnit volby zdravého </a:t>
            </a:r>
            <a:r>
              <a:rPr lang="cs-CZ" sz="2800" dirty="0">
                <a:solidFill>
                  <a:schemeClr val="tx1"/>
                </a:solidFill>
                <a:highlight>
                  <a:srgbClr val="FFFF00"/>
                </a:highlight>
              </a:rPr>
              <a:t>životního stylu</a:t>
            </a:r>
          </a:p>
          <a:p>
            <a:r>
              <a:rPr lang="cs-CZ" sz="2800" b="1" dirty="0">
                <a:solidFill>
                  <a:schemeClr val="tx1"/>
                </a:solidFill>
                <a:highlight>
                  <a:srgbClr val="FFFF00"/>
                </a:highlight>
              </a:rPr>
              <a:t>Posílit schopnost</a:t>
            </a:r>
            <a:r>
              <a:rPr lang="cs-CZ" sz="2800" dirty="0">
                <a:solidFill>
                  <a:schemeClr val="tx1"/>
                </a:solidFill>
                <a:highlight>
                  <a:srgbClr val="FFFF00"/>
                </a:highlight>
              </a:rPr>
              <a:t> zdravě žít</a:t>
            </a:r>
          </a:p>
          <a:p>
            <a:r>
              <a:rPr lang="cs-CZ" sz="3600" b="1" dirty="0">
                <a:solidFill>
                  <a:schemeClr val="tx1"/>
                </a:solidFill>
                <a:highlight>
                  <a:srgbClr val="00FF00"/>
                </a:highlight>
              </a:rPr>
              <a:t>CO MÍT?</a:t>
            </a:r>
          </a:p>
          <a:p>
            <a:endParaRPr lang="cs-CZ" sz="2800" b="1" dirty="0">
              <a:solidFill>
                <a:schemeClr val="tx1"/>
              </a:solidFill>
              <a:highlight>
                <a:srgbClr val="00FF00"/>
              </a:highlight>
            </a:endParaRPr>
          </a:p>
          <a:p>
            <a:r>
              <a:rPr lang="cs-CZ" sz="2800" b="1" dirty="0">
                <a:solidFill>
                  <a:schemeClr val="tx1"/>
                </a:solidFill>
                <a:highlight>
                  <a:srgbClr val="00FF00"/>
                </a:highlight>
              </a:rPr>
              <a:t>Porozumění</a:t>
            </a:r>
            <a:r>
              <a:rPr lang="cs-CZ" sz="2800" dirty="0">
                <a:solidFill>
                  <a:schemeClr val="tx1"/>
                </a:solidFill>
                <a:highlight>
                  <a:srgbClr val="00FF00"/>
                </a:highlight>
              </a:rPr>
              <a:t> potřebám lidí</a:t>
            </a:r>
          </a:p>
          <a:p>
            <a:r>
              <a:rPr lang="cs-CZ" sz="2800" b="1" dirty="0">
                <a:solidFill>
                  <a:schemeClr val="tx1"/>
                </a:solidFill>
                <a:highlight>
                  <a:srgbClr val="00FF00"/>
                </a:highlight>
              </a:rPr>
              <a:t>Rovnost</a:t>
            </a:r>
            <a:r>
              <a:rPr lang="cs-CZ" sz="2800" dirty="0">
                <a:solidFill>
                  <a:schemeClr val="tx1"/>
                </a:solidFill>
                <a:highlight>
                  <a:srgbClr val="00FF00"/>
                </a:highlight>
              </a:rPr>
              <a:t> ve zdraví</a:t>
            </a:r>
          </a:p>
          <a:p>
            <a:r>
              <a:rPr lang="cs-CZ" sz="2800" b="1" dirty="0" err="1">
                <a:solidFill>
                  <a:schemeClr val="tx1"/>
                </a:solidFill>
                <a:highlight>
                  <a:srgbClr val="00FF00"/>
                </a:highlight>
              </a:rPr>
              <a:t>Empowerment</a:t>
            </a:r>
            <a:r>
              <a:rPr lang="cs-CZ" sz="2800" dirty="0">
                <a:solidFill>
                  <a:schemeClr val="tx1"/>
                </a:solidFill>
                <a:highlight>
                  <a:srgbClr val="00FF00"/>
                </a:highlight>
              </a:rPr>
              <a:t> a participace</a:t>
            </a:r>
          </a:p>
          <a:p>
            <a:r>
              <a:rPr lang="cs-CZ" sz="2800" b="1" dirty="0">
                <a:solidFill>
                  <a:schemeClr val="tx1"/>
                </a:solidFill>
                <a:highlight>
                  <a:srgbClr val="00FF00"/>
                </a:highlight>
              </a:rPr>
              <a:t>Správné </a:t>
            </a:r>
            <a:r>
              <a:rPr lang="cs-CZ" sz="2800" dirty="0">
                <a:solidFill>
                  <a:schemeClr val="tx1"/>
                </a:solidFill>
                <a:highlight>
                  <a:srgbClr val="00FF00"/>
                </a:highlight>
              </a:rPr>
              <a:t>informace </a:t>
            </a:r>
          </a:p>
          <a:p>
            <a:r>
              <a:rPr lang="cs-CZ" sz="2800" dirty="0">
                <a:solidFill>
                  <a:schemeClr val="tx1"/>
                </a:solidFill>
                <a:highlight>
                  <a:srgbClr val="00FF00"/>
                </a:highlight>
              </a:rPr>
              <a:t>Zdravé životní </a:t>
            </a:r>
            <a:r>
              <a:rPr lang="cs-CZ" sz="2800" b="1" dirty="0">
                <a:solidFill>
                  <a:schemeClr val="tx1"/>
                </a:solidFill>
                <a:highlight>
                  <a:srgbClr val="00FF00"/>
                </a:highlight>
              </a:rPr>
              <a:t>prostředí</a:t>
            </a:r>
          </a:p>
          <a:p>
            <a:r>
              <a:rPr lang="cs-CZ" sz="2800" dirty="0">
                <a:solidFill>
                  <a:schemeClr val="tx1"/>
                </a:solidFill>
                <a:highlight>
                  <a:srgbClr val="00FF00"/>
                </a:highlight>
              </a:rPr>
              <a:t>Intervence do </a:t>
            </a:r>
            <a:r>
              <a:rPr lang="cs-CZ" sz="2800" b="1" dirty="0">
                <a:solidFill>
                  <a:schemeClr val="tx1"/>
                </a:solidFill>
                <a:highlight>
                  <a:srgbClr val="00FF00"/>
                </a:highlight>
              </a:rPr>
              <a:t>místních</a:t>
            </a:r>
            <a:r>
              <a:rPr lang="cs-CZ" sz="2800" dirty="0">
                <a:solidFill>
                  <a:schemeClr val="tx1"/>
                </a:solidFill>
                <a:highlight>
                  <a:srgbClr val="00FF00"/>
                </a:highlight>
              </a:rPr>
              <a:t> komunit</a:t>
            </a:r>
          </a:p>
          <a:p>
            <a:r>
              <a:rPr lang="cs-CZ" sz="2800" dirty="0">
                <a:solidFill>
                  <a:schemeClr val="tx1"/>
                </a:solidFill>
                <a:highlight>
                  <a:srgbClr val="00FF00"/>
                </a:highlight>
              </a:rPr>
              <a:t>Komunitní </a:t>
            </a:r>
            <a:r>
              <a:rPr lang="cs-CZ" sz="2800" b="1" dirty="0">
                <a:solidFill>
                  <a:schemeClr val="tx1"/>
                </a:solidFill>
                <a:highlight>
                  <a:srgbClr val="00FF00"/>
                </a:highlight>
              </a:rPr>
              <a:t>projekty</a:t>
            </a:r>
          </a:p>
          <a:p>
            <a:endParaRPr lang="cs-CZ" dirty="0"/>
          </a:p>
        </p:txBody>
      </p:sp>
      <p:sp>
        <p:nvSpPr>
          <p:cNvPr id="4" name="Zástupný symbol pro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AAA1F87-11A7-41C7-BF39-4E2816BB53A8}" type="datetime1">
              <a:rPr kumimoji="0" lang="cs-CZ"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900" b="0" i="0" u="none" strike="noStrike" kern="1200" cap="all" spc="0" normalizeH="0" baseline="0" noProof="0">
                <a:ln>
                  <a:noFill/>
                </a:ln>
                <a:solidFill>
                  <a:prstClr val="black">
                    <a:tint val="75000"/>
                  </a:prstClr>
                </a:solidFill>
                <a:effectLst/>
                <a:uLnTx/>
                <a:uFillTx/>
                <a:latin typeface="Calibri" panose="020F0502020204030204"/>
                <a:ea typeface="+mn-ea"/>
                <a:cs typeface="+mn-cs"/>
              </a:rPr>
              <a:t>KSA/SZN_Zdravotní gramotnost jako sociální konstrukt</a:t>
            </a:r>
            <a:endParaRPr kumimoji="0" lang="en-US" sz="900" b="0" i="0" u="none" strike="noStrike" kern="1200" cap="all"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08AE07-4D26-4ED4-9E8B-6A9B918F307A}" type="slidenum">
              <a:rPr kumimoji="0" lang="en-US" sz="105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15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1197640"/>
          </a:xfrm>
        </p:spPr>
        <p:txBody>
          <a:bodyPr>
            <a:normAutofit/>
          </a:bodyPr>
          <a:lstStyle/>
          <a:p>
            <a:r>
              <a:rPr lang="cs-CZ" sz="5400" b="1" dirty="0">
                <a:solidFill>
                  <a:schemeClr val="tx1"/>
                </a:solidFill>
              </a:rPr>
              <a:t>Co je zdravotní gramotnost?</a:t>
            </a:r>
          </a:p>
        </p:txBody>
      </p:sp>
      <p:sp>
        <p:nvSpPr>
          <p:cNvPr id="3" name="Zástupný symbol pro obsah 2"/>
          <p:cNvSpPr>
            <a:spLocks noGrp="1"/>
          </p:cNvSpPr>
          <p:nvPr>
            <p:ph idx="1"/>
          </p:nvPr>
        </p:nvSpPr>
        <p:spPr>
          <a:xfrm>
            <a:off x="1097280" y="1737360"/>
            <a:ext cx="10058400" cy="4131734"/>
          </a:xfrm>
          <a:solidFill>
            <a:srgbClr val="92D050"/>
          </a:solidFill>
        </p:spPr>
        <p:txBody>
          <a:bodyPr>
            <a:noAutofit/>
          </a:bodyPr>
          <a:lstStyle/>
          <a:p>
            <a:r>
              <a:rPr lang="cs-CZ" sz="2800" dirty="0">
                <a:solidFill>
                  <a:schemeClr val="tx1"/>
                </a:solidFill>
              </a:rPr>
              <a:t>…</a:t>
            </a:r>
            <a:r>
              <a:rPr lang="cs-CZ" sz="2800" b="1" dirty="0">
                <a:solidFill>
                  <a:schemeClr val="tx1"/>
                </a:solidFill>
              </a:rPr>
              <a:t>znalost  a schopnost lidí získávat, chápat, hodnotit i využívat informace, mající vztah ke zdraví a orientovat se ve zdravotním a sociálním systému. </a:t>
            </a:r>
            <a:r>
              <a:rPr lang="cs-CZ" sz="2800" dirty="0">
                <a:solidFill>
                  <a:schemeClr val="tx1"/>
                </a:solidFill>
              </a:rPr>
              <a:t>(Holčík, 2017)</a:t>
            </a:r>
          </a:p>
          <a:p>
            <a:r>
              <a:rPr lang="cs-CZ" sz="2800" dirty="0">
                <a:solidFill>
                  <a:schemeClr val="tx1"/>
                </a:solidFill>
              </a:rPr>
              <a:t>Funkční ZG – znalost  </a:t>
            </a:r>
            <a:r>
              <a:rPr lang="cs-CZ" sz="2800" b="1" u="sng" dirty="0">
                <a:solidFill>
                  <a:schemeClr val="tx1"/>
                </a:solidFill>
              </a:rPr>
              <a:t>- INFORMACE</a:t>
            </a:r>
          </a:p>
          <a:p>
            <a:r>
              <a:rPr lang="cs-CZ" sz="2800" dirty="0">
                <a:solidFill>
                  <a:schemeClr val="tx1"/>
                </a:solidFill>
              </a:rPr>
              <a:t>Interaktivní ZG – chování </a:t>
            </a:r>
            <a:r>
              <a:rPr lang="cs-CZ" sz="2800" u="sng" dirty="0">
                <a:solidFill>
                  <a:schemeClr val="tx1"/>
                </a:solidFill>
              </a:rPr>
              <a:t>- </a:t>
            </a:r>
            <a:r>
              <a:rPr lang="cs-CZ" sz="2800" b="1" u="sng" dirty="0">
                <a:solidFill>
                  <a:schemeClr val="tx1"/>
                </a:solidFill>
              </a:rPr>
              <a:t>MOTIVACE</a:t>
            </a:r>
          </a:p>
          <a:p>
            <a:r>
              <a:rPr lang="cs-CZ" sz="2800" dirty="0">
                <a:solidFill>
                  <a:schemeClr val="tx1"/>
                </a:solidFill>
              </a:rPr>
              <a:t>Kritická ZG – tvůrčí rozvíjení ZG své i ostatních (okolí, rodina) </a:t>
            </a:r>
            <a:r>
              <a:rPr lang="cs-CZ" sz="2800" b="1" u="sng" dirty="0">
                <a:solidFill>
                  <a:schemeClr val="tx1"/>
                </a:solidFill>
              </a:rPr>
              <a:t>- KOMUNIKACE</a:t>
            </a:r>
          </a:p>
          <a:p>
            <a:r>
              <a:rPr lang="cs-CZ" sz="2800" dirty="0">
                <a:solidFill>
                  <a:schemeClr val="tx1"/>
                </a:solidFill>
              </a:rPr>
              <a:t>Nízká ZG zvyšuje riziko horšího zdravotního stavu a vede k vyšším nákladům na zdravotní péči</a:t>
            </a:r>
          </a:p>
        </p:txBody>
      </p:sp>
      <p:sp>
        <p:nvSpPr>
          <p:cNvPr id="4" name="Zástupný symbol pro datum 3"/>
          <p:cNvSpPr>
            <a:spLocks noGrp="1"/>
          </p:cNvSpPr>
          <p:nvPr>
            <p:ph type="dt" sz="half" idx="10"/>
          </p:nvPr>
        </p:nvSpPr>
        <p:spPr/>
        <p:txBody>
          <a:bodyPr/>
          <a:lstStyle/>
          <a:p>
            <a:fld id="{DF504481-07A2-45C2-9ABA-EA9F5ECF2DCE}"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KSA/SZN_Zdravotní gramotnost jako sociální konstrukt</a:t>
            </a:r>
            <a:endParaRPr lang="en-US">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40610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ECF7A93-4F6B-489B-AFC0-7BDC26BD1262}"/>
              </a:ext>
            </a:extLst>
          </p:cNvPr>
          <p:cNvSpPr>
            <a:spLocks noGrp="1"/>
          </p:cNvSpPr>
          <p:nvPr>
            <p:ph type="dt" sz="half" idx="10"/>
          </p:nvPr>
        </p:nvSpPr>
        <p:spPr/>
        <p:txBody>
          <a:bodyPr/>
          <a:lstStyle/>
          <a:p>
            <a:fld id="{61C2FE07-2860-4888-B085-280595D26415}" type="datetime1">
              <a:rPr lang="cs-CZ" smtClean="0"/>
              <a:t>10.03.2023</a:t>
            </a:fld>
            <a:endParaRPr lang="en-US" dirty="0"/>
          </a:p>
        </p:txBody>
      </p:sp>
      <p:sp>
        <p:nvSpPr>
          <p:cNvPr id="3" name="Zástupný symbol pro zápatí 2">
            <a:extLst>
              <a:ext uri="{FF2B5EF4-FFF2-40B4-BE49-F238E27FC236}">
                <a16:creationId xmlns:a16="http://schemas.microsoft.com/office/drawing/2014/main" id="{3865D6B5-D63C-46F1-8435-B141F05CA86C}"/>
              </a:ext>
            </a:extLst>
          </p:cNvPr>
          <p:cNvSpPr>
            <a:spLocks noGrp="1"/>
          </p:cNvSpPr>
          <p:nvPr>
            <p:ph type="ftr" sz="quarter" idx="11"/>
          </p:nvPr>
        </p:nvSpPr>
        <p:spPr/>
        <p:txBody>
          <a:bodyPr/>
          <a:lstStyle/>
          <a:p>
            <a:r>
              <a:rPr lang="en-US"/>
              <a:t>KSA/SZN_Zdravotní gramotnost jako sociální konstrukt</a:t>
            </a:r>
            <a:endParaRPr lang="en-US" dirty="0"/>
          </a:p>
        </p:txBody>
      </p:sp>
      <p:sp>
        <p:nvSpPr>
          <p:cNvPr id="4" name="Zástupný symbol pro číslo snímku 3">
            <a:extLst>
              <a:ext uri="{FF2B5EF4-FFF2-40B4-BE49-F238E27FC236}">
                <a16:creationId xmlns:a16="http://schemas.microsoft.com/office/drawing/2014/main" id="{8F78CE9B-0128-4028-9B1E-34BD044A1E81}"/>
              </a:ext>
            </a:extLst>
          </p:cNvPr>
          <p:cNvSpPr>
            <a:spLocks noGrp="1"/>
          </p:cNvSpPr>
          <p:nvPr>
            <p:ph type="sldNum" sz="quarter" idx="12"/>
          </p:nvPr>
        </p:nvSpPr>
        <p:spPr/>
        <p:txBody>
          <a:bodyPr/>
          <a:lstStyle/>
          <a:p>
            <a:fld id="{6D22F896-40B5-4ADD-8801-0D06FADFA095}" type="slidenum">
              <a:rPr lang="en-US" smtClean="0"/>
              <a:t>42</a:t>
            </a:fld>
            <a:endParaRPr lang="en-US" dirty="0"/>
          </a:p>
        </p:txBody>
      </p:sp>
      <p:pic>
        <p:nvPicPr>
          <p:cNvPr id="5" name="Obrázek 4">
            <a:extLst>
              <a:ext uri="{FF2B5EF4-FFF2-40B4-BE49-F238E27FC236}">
                <a16:creationId xmlns:a16="http://schemas.microsoft.com/office/drawing/2014/main" id="{DBB7809A-BCAF-441A-9EEC-550791047D30}"/>
              </a:ext>
            </a:extLst>
          </p:cNvPr>
          <p:cNvPicPr>
            <a:picLocks noChangeAspect="1"/>
          </p:cNvPicPr>
          <p:nvPr/>
        </p:nvPicPr>
        <p:blipFill>
          <a:blip r:embed="rId2"/>
          <a:stretch>
            <a:fillRect/>
          </a:stretch>
        </p:blipFill>
        <p:spPr>
          <a:xfrm>
            <a:off x="331039" y="495151"/>
            <a:ext cx="6573343" cy="3838310"/>
          </a:xfrm>
          <a:prstGeom prst="rect">
            <a:avLst/>
          </a:prstGeom>
        </p:spPr>
      </p:pic>
      <p:pic>
        <p:nvPicPr>
          <p:cNvPr id="6" name="Obrázek 5">
            <a:extLst>
              <a:ext uri="{FF2B5EF4-FFF2-40B4-BE49-F238E27FC236}">
                <a16:creationId xmlns:a16="http://schemas.microsoft.com/office/drawing/2014/main" id="{FEEA5B1F-D33D-4799-BFBB-BF1B753A836A}"/>
              </a:ext>
            </a:extLst>
          </p:cNvPr>
          <p:cNvPicPr>
            <a:picLocks noChangeAspect="1"/>
          </p:cNvPicPr>
          <p:nvPr/>
        </p:nvPicPr>
        <p:blipFill>
          <a:blip r:embed="rId3"/>
          <a:stretch>
            <a:fillRect/>
          </a:stretch>
        </p:blipFill>
        <p:spPr>
          <a:xfrm>
            <a:off x="5645162" y="495150"/>
            <a:ext cx="6096528" cy="4315389"/>
          </a:xfrm>
          <a:prstGeom prst="rect">
            <a:avLst/>
          </a:prstGeom>
        </p:spPr>
      </p:pic>
      <p:pic>
        <p:nvPicPr>
          <p:cNvPr id="7" name="Obrázek 6">
            <a:extLst>
              <a:ext uri="{FF2B5EF4-FFF2-40B4-BE49-F238E27FC236}">
                <a16:creationId xmlns:a16="http://schemas.microsoft.com/office/drawing/2014/main" id="{BE9E2D40-6877-4C8A-88F1-412D89ED60ED}"/>
              </a:ext>
            </a:extLst>
          </p:cNvPr>
          <p:cNvPicPr>
            <a:picLocks noChangeAspect="1"/>
          </p:cNvPicPr>
          <p:nvPr/>
        </p:nvPicPr>
        <p:blipFill>
          <a:blip r:embed="rId4"/>
          <a:stretch>
            <a:fillRect/>
          </a:stretch>
        </p:blipFill>
        <p:spPr>
          <a:xfrm>
            <a:off x="2239616" y="2933552"/>
            <a:ext cx="7195931" cy="3429297"/>
          </a:xfrm>
          <a:prstGeom prst="rect">
            <a:avLst/>
          </a:prstGeom>
        </p:spPr>
      </p:pic>
    </p:spTree>
    <p:extLst>
      <p:ext uri="{BB962C8B-B14F-4D97-AF65-F5344CB8AC3E}">
        <p14:creationId xmlns:p14="http://schemas.microsoft.com/office/powerpoint/2010/main" val="334968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8227" y="404664"/>
            <a:ext cx="9501808" cy="655510"/>
          </a:xfrm>
        </p:spPr>
        <p:txBody>
          <a:bodyPr>
            <a:normAutofit fontScale="90000"/>
          </a:bodyPr>
          <a:lstStyle/>
          <a:p>
            <a:pPr algn="ctr"/>
            <a:r>
              <a:rPr lang="cs-CZ" b="1" dirty="0"/>
              <a:t>MODEL ZDRAVOTNÍ GRAMOTNOSTI</a:t>
            </a:r>
            <a:endParaRPr lang="en-US" b="1" dirty="0"/>
          </a:p>
        </p:txBody>
      </p:sp>
      <p:graphicFrame>
        <p:nvGraphicFramePr>
          <p:cNvPr id="5" name="Zástupný symbol pro obsah 4"/>
          <p:cNvGraphicFramePr>
            <a:graphicFrameLocks noGrp="1"/>
          </p:cNvGraphicFramePr>
          <p:nvPr>
            <p:ph idx="1"/>
          </p:nvPr>
        </p:nvGraphicFramePr>
        <p:xfrm>
          <a:off x="1097280" y="1060174"/>
          <a:ext cx="10115204" cy="5283079"/>
        </p:xfrm>
        <a:graphic>
          <a:graphicData uri="http://schemas.openxmlformats.org/drawingml/2006/table">
            <a:tbl>
              <a:tblPr firstRow="1" bandRow="1">
                <a:tableStyleId>{5C22544A-7EE6-4342-B048-85BDC9FD1C3A}</a:tableStyleId>
              </a:tblPr>
              <a:tblGrid>
                <a:gridCol w="1403462">
                  <a:extLst>
                    <a:ext uri="{9D8B030D-6E8A-4147-A177-3AD203B41FA5}">
                      <a16:colId xmlns:a16="http://schemas.microsoft.com/office/drawing/2014/main" val="20000"/>
                    </a:ext>
                  </a:extLst>
                </a:gridCol>
                <a:gridCol w="2053849">
                  <a:extLst>
                    <a:ext uri="{9D8B030D-6E8A-4147-A177-3AD203B41FA5}">
                      <a16:colId xmlns:a16="http://schemas.microsoft.com/office/drawing/2014/main" val="20001"/>
                    </a:ext>
                  </a:extLst>
                </a:gridCol>
                <a:gridCol w="2388403">
                  <a:extLst>
                    <a:ext uri="{9D8B030D-6E8A-4147-A177-3AD203B41FA5}">
                      <a16:colId xmlns:a16="http://schemas.microsoft.com/office/drawing/2014/main" val="20002"/>
                    </a:ext>
                  </a:extLst>
                </a:gridCol>
                <a:gridCol w="2181411">
                  <a:extLst>
                    <a:ext uri="{9D8B030D-6E8A-4147-A177-3AD203B41FA5}">
                      <a16:colId xmlns:a16="http://schemas.microsoft.com/office/drawing/2014/main" val="20003"/>
                    </a:ext>
                  </a:extLst>
                </a:gridCol>
                <a:gridCol w="2088079">
                  <a:extLst>
                    <a:ext uri="{9D8B030D-6E8A-4147-A177-3AD203B41FA5}">
                      <a16:colId xmlns:a16="http://schemas.microsoft.com/office/drawing/2014/main" val="20004"/>
                    </a:ext>
                  </a:extLst>
                </a:gridCol>
              </a:tblGrid>
              <a:tr h="1152022">
                <a:tc>
                  <a:txBody>
                    <a:bodyPr/>
                    <a:lstStyle/>
                    <a:p>
                      <a:r>
                        <a:rPr lang="cs-CZ" sz="1400" dirty="0"/>
                        <a:t>Zdravotní gramotnost</a:t>
                      </a:r>
                      <a:endParaRPr lang="en-US" sz="1400" dirty="0"/>
                    </a:p>
                  </a:txBody>
                  <a:tcPr marL="91673" marR="91673" marT="45837" marB="45837"/>
                </a:tc>
                <a:tc>
                  <a:txBody>
                    <a:bodyPr/>
                    <a:lstStyle/>
                    <a:p>
                      <a:r>
                        <a:rPr lang="cs-CZ" sz="1400" dirty="0"/>
                        <a:t>Dostupnost zdravotních informací</a:t>
                      </a:r>
                      <a:endParaRPr lang="en-US" sz="1400" dirty="0"/>
                    </a:p>
                  </a:txBody>
                  <a:tcPr marL="91673" marR="91673" marT="45837" marB="45837"/>
                </a:tc>
                <a:tc>
                  <a:txBody>
                    <a:bodyPr/>
                    <a:lstStyle/>
                    <a:p>
                      <a:r>
                        <a:rPr lang="cs-CZ" sz="1400" dirty="0"/>
                        <a:t>Porozumění zdravotně relevantním informacím</a:t>
                      </a:r>
                      <a:endParaRPr lang="en-US" sz="1400" dirty="0"/>
                    </a:p>
                  </a:txBody>
                  <a:tcPr marL="91673" marR="91673" marT="45837" marB="45837"/>
                </a:tc>
                <a:tc>
                  <a:txBody>
                    <a:bodyPr/>
                    <a:lstStyle/>
                    <a:p>
                      <a:r>
                        <a:rPr lang="cs-CZ" sz="1400" dirty="0"/>
                        <a:t>Vyhodnocení zdravotně relevantních informací</a:t>
                      </a:r>
                      <a:endParaRPr lang="en-US" sz="1400" dirty="0"/>
                    </a:p>
                  </a:txBody>
                  <a:tcPr marL="91673" marR="91673" marT="45837" marB="45837"/>
                </a:tc>
                <a:tc>
                  <a:txBody>
                    <a:bodyPr/>
                    <a:lstStyle/>
                    <a:p>
                      <a:r>
                        <a:rPr lang="cs-CZ" sz="1400" dirty="0"/>
                        <a:t>Aplikace či využití zdravotně relevantních informací</a:t>
                      </a:r>
                      <a:endParaRPr lang="en-US" sz="1400" dirty="0"/>
                    </a:p>
                  </a:txBody>
                  <a:tcPr marL="91673" marR="91673" marT="45837" marB="45837"/>
                </a:tc>
                <a:extLst>
                  <a:ext uri="{0D108BD9-81ED-4DB2-BD59-A6C34878D82A}">
                    <a16:rowId xmlns:a16="http://schemas.microsoft.com/office/drawing/2014/main" val="10000"/>
                  </a:ext>
                </a:extLst>
              </a:tr>
              <a:tr h="1377019">
                <a:tc>
                  <a:txBody>
                    <a:bodyPr/>
                    <a:lstStyle/>
                    <a:p>
                      <a:r>
                        <a:rPr lang="cs-CZ" sz="1400" dirty="0"/>
                        <a:t>Zdravotní péče</a:t>
                      </a:r>
                      <a:endParaRPr lang="en-US" sz="1400" dirty="0"/>
                    </a:p>
                  </a:txBody>
                  <a:tcPr marL="91673" marR="91673" marT="45837" marB="45837"/>
                </a:tc>
                <a:tc>
                  <a:txBody>
                    <a:bodyPr/>
                    <a:lstStyle/>
                    <a:p>
                      <a:r>
                        <a:rPr lang="cs-CZ" sz="1400" dirty="0"/>
                        <a:t>1. Schopnost získat</a:t>
                      </a:r>
                      <a:r>
                        <a:rPr lang="cs-CZ" sz="1400" baseline="0" dirty="0"/>
                        <a:t> informace o medicínských tématech</a:t>
                      </a:r>
                      <a:endParaRPr lang="en-US" sz="1400" dirty="0"/>
                    </a:p>
                  </a:txBody>
                  <a:tcPr marL="91673" marR="91673" marT="45837" marB="45837"/>
                </a:tc>
                <a:tc>
                  <a:txBody>
                    <a:bodyPr/>
                    <a:lstStyle/>
                    <a:p>
                      <a:r>
                        <a:rPr lang="cs-CZ" sz="1400" dirty="0"/>
                        <a:t>2. Schopnost porozumět medicínským informacím a pochopit jejich smysl</a:t>
                      </a:r>
                      <a:endParaRPr lang="en-US" sz="1400" dirty="0"/>
                    </a:p>
                  </a:txBody>
                  <a:tcPr marL="91673" marR="91673" marT="45837" marB="45837"/>
                </a:tc>
                <a:tc>
                  <a:txBody>
                    <a:bodyPr/>
                    <a:lstStyle/>
                    <a:p>
                      <a:r>
                        <a:rPr lang="cs-CZ" sz="1400" dirty="0"/>
                        <a:t>3. Schopnost interpretovat a vyhodnotit medicínské informace</a:t>
                      </a:r>
                      <a:endParaRPr lang="en-US" sz="1400" dirty="0"/>
                    </a:p>
                  </a:txBody>
                  <a:tcPr marL="91673" marR="91673" marT="45837" marB="45837"/>
                </a:tc>
                <a:tc>
                  <a:txBody>
                    <a:bodyPr/>
                    <a:lstStyle/>
                    <a:p>
                      <a:r>
                        <a:rPr lang="cs-CZ" sz="1400" dirty="0"/>
                        <a:t>4. Schopnost činit poučená rozhodnutí u medicínských problémů</a:t>
                      </a:r>
                      <a:endParaRPr lang="en-US" sz="1400" dirty="0"/>
                    </a:p>
                  </a:txBody>
                  <a:tcPr marL="91673" marR="91673" marT="45837" marB="45837"/>
                </a:tc>
                <a:extLst>
                  <a:ext uri="{0D108BD9-81ED-4DB2-BD59-A6C34878D82A}">
                    <a16:rowId xmlns:a16="http://schemas.microsoft.com/office/drawing/2014/main" val="10001"/>
                  </a:ext>
                </a:extLst>
              </a:tr>
              <a:tr h="1377019">
                <a:tc>
                  <a:txBody>
                    <a:bodyPr/>
                    <a:lstStyle/>
                    <a:p>
                      <a:r>
                        <a:rPr lang="cs-CZ" sz="1400" dirty="0"/>
                        <a:t>Prevence nemocí</a:t>
                      </a:r>
                      <a:endParaRPr lang="en-US" sz="1400" dirty="0"/>
                    </a:p>
                  </a:txBody>
                  <a:tcPr marL="91673" marR="91673" marT="45837" marB="45837"/>
                </a:tc>
                <a:tc>
                  <a:txBody>
                    <a:bodyPr/>
                    <a:lstStyle/>
                    <a:p>
                      <a:r>
                        <a:rPr lang="cs-CZ" sz="1400" dirty="0"/>
                        <a:t>5. Schopnost získat informace o rizikových faktorech</a:t>
                      </a:r>
                      <a:endParaRPr lang="en-US" sz="1400" dirty="0"/>
                    </a:p>
                  </a:txBody>
                  <a:tcPr marL="91673" marR="91673" marT="45837" marB="45837"/>
                </a:tc>
                <a:tc>
                  <a:txBody>
                    <a:bodyPr/>
                    <a:lstStyle/>
                    <a:p>
                      <a:r>
                        <a:rPr lang="cs-CZ" sz="1400" dirty="0"/>
                        <a:t>6. Schopnost</a:t>
                      </a:r>
                      <a:r>
                        <a:rPr lang="cs-CZ" sz="1400" baseline="0" dirty="0"/>
                        <a:t> porozumět informacím o rizikových faktorech a pochopit jejich smysl</a:t>
                      </a:r>
                      <a:endParaRPr lang="en-US" sz="1400" dirty="0"/>
                    </a:p>
                  </a:txBody>
                  <a:tcPr marL="91673" marR="91673" marT="45837" marB="45837"/>
                </a:tc>
                <a:tc>
                  <a:txBody>
                    <a:bodyPr/>
                    <a:lstStyle/>
                    <a:p>
                      <a:r>
                        <a:rPr lang="cs-CZ" sz="1400" dirty="0"/>
                        <a:t>7. Schopnost interpretovat a vyhodnotit informace o rizikových faktorech</a:t>
                      </a:r>
                      <a:endParaRPr lang="en-US" sz="1400" dirty="0"/>
                    </a:p>
                  </a:txBody>
                  <a:tcPr marL="91673" marR="91673" marT="45837" marB="45837"/>
                </a:tc>
                <a:tc>
                  <a:txBody>
                    <a:bodyPr/>
                    <a:lstStyle/>
                    <a:p>
                      <a:r>
                        <a:rPr lang="cs-CZ" sz="1400" dirty="0"/>
                        <a:t>8. Schopnost posoudit relevanci informací o rizikových</a:t>
                      </a:r>
                      <a:r>
                        <a:rPr lang="cs-CZ" sz="1400" baseline="0" dirty="0"/>
                        <a:t> faktorech</a:t>
                      </a:r>
                      <a:endParaRPr lang="en-US" sz="1400" dirty="0"/>
                    </a:p>
                  </a:txBody>
                  <a:tcPr marL="91673" marR="91673" marT="45837" marB="45837"/>
                </a:tc>
                <a:extLst>
                  <a:ext uri="{0D108BD9-81ED-4DB2-BD59-A6C34878D82A}">
                    <a16:rowId xmlns:a16="http://schemas.microsoft.com/office/drawing/2014/main" val="10002"/>
                  </a:ext>
                </a:extLst>
              </a:tr>
              <a:tr h="1377019">
                <a:tc>
                  <a:txBody>
                    <a:bodyPr/>
                    <a:lstStyle/>
                    <a:p>
                      <a:r>
                        <a:rPr lang="cs-CZ" sz="1400" dirty="0"/>
                        <a:t>Podpora zdraví</a:t>
                      </a:r>
                      <a:endParaRPr lang="en-US" sz="1400" dirty="0"/>
                    </a:p>
                  </a:txBody>
                  <a:tcPr marL="91673" marR="91673" marT="45837" marB="45837"/>
                </a:tc>
                <a:tc>
                  <a:txBody>
                    <a:bodyPr/>
                    <a:lstStyle/>
                    <a:p>
                      <a:r>
                        <a:rPr lang="cs-CZ" sz="1400" dirty="0"/>
                        <a:t>9. Schopnost získat</a:t>
                      </a:r>
                      <a:r>
                        <a:rPr lang="cs-CZ" sz="1400" baseline="0" dirty="0"/>
                        <a:t> nové zdravotně relevantní informace</a:t>
                      </a:r>
                      <a:endParaRPr lang="en-US" sz="1400" dirty="0"/>
                    </a:p>
                  </a:txBody>
                  <a:tcPr marL="91673" marR="91673" marT="45837" marB="45837"/>
                </a:tc>
                <a:tc>
                  <a:txBody>
                    <a:bodyPr/>
                    <a:lstStyle/>
                    <a:p>
                      <a:r>
                        <a:rPr lang="cs-CZ" sz="1400" dirty="0"/>
                        <a:t>10. Schopnost porozumět zdravotně relevantním informacím a pochopit jejich smysl</a:t>
                      </a:r>
                      <a:endParaRPr lang="en-US" sz="1400" dirty="0"/>
                    </a:p>
                  </a:txBody>
                  <a:tcPr marL="91673" marR="91673" marT="45837" marB="45837"/>
                </a:tc>
                <a:tc>
                  <a:txBody>
                    <a:bodyPr/>
                    <a:lstStyle/>
                    <a:p>
                      <a:r>
                        <a:rPr lang="cs-CZ" sz="1400" dirty="0"/>
                        <a:t>11. Schopnost interpretovat a vyhodnotit</a:t>
                      </a:r>
                      <a:r>
                        <a:rPr lang="cs-CZ" sz="1400" baseline="0" dirty="0"/>
                        <a:t> zdravotně relevantní informace</a:t>
                      </a:r>
                      <a:endParaRPr lang="en-US" sz="1400" dirty="0"/>
                    </a:p>
                  </a:txBody>
                  <a:tcPr marL="91673" marR="91673" marT="45837" marB="45837"/>
                </a:tc>
                <a:tc>
                  <a:txBody>
                    <a:bodyPr/>
                    <a:lstStyle/>
                    <a:p>
                      <a:r>
                        <a:rPr lang="cs-CZ" sz="1400" dirty="0"/>
                        <a:t>12. Schopnost zaujmout poučený názor na zdravotní otázky</a:t>
                      </a:r>
                      <a:endParaRPr lang="en-US" sz="1400" dirty="0"/>
                    </a:p>
                  </a:txBody>
                  <a:tcPr marL="91673" marR="91673" marT="45837" marB="45837"/>
                </a:tc>
                <a:extLst>
                  <a:ext uri="{0D108BD9-81ED-4DB2-BD59-A6C34878D82A}">
                    <a16:rowId xmlns:a16="http://schemas.microsoft.com/office/drawing/2014/main" val="10003"/>
                  </a:ext>
                </a:extLst>
              </a:tr>
            </a:tbl>
          </a:graphicData>
        </a:graphic>
      </p:graphicFrame>
      <p:sp>
        <p:nvSpPr>
          <p:cNvPr id="6" name="Zástupný symbol pro číslo snímku 5"/>
          <p:cNvSpPr>
            <a:spLocks noGrp="1"/>
          </p:cNvSpPr>
          <p:nvPr>
            <p:ph type="sldNum" sz="quarter" idx="12"/>
          </p:nvPr>
        </p:nvSpPr>
        <p:spPr/>
        <p:txBody>
          <a:bodyPr/>
          <a:lstStyle/>
          <a:p>
            <a:fld id="{103B6205-E093-439F-9685-8F7A4FC3F425}" type="slidenum">
              <a:rPr lang="cs-CZ" smtClean="0"/>
              <a:t>43</a:t>
            </a:fld>
            <a:endParaRPr lang="cs-CZ"/>
          </a:p>
        </p:txBody>
      </p:sp>
      <p:sp>
        <p:nvSpPr>
          <p:cNvPr id="3" name="Zástupný symbol pro datum 2">
            <a:extLst>
              <a:ext uri="{FF2B5EF4-FFF2-40B4-BE49-F238E27FC236}">
                <a16:creationId xmlns:a16="http://schemas.microsoft.com/office/drawing/2014/main" id="{49BBE6ED-2F21-4094-8BF6-526B642F53E8}"/>
              </a:ext>
            </a:extLst>
          </p:cNvPr>
          <p:cNvSpPr>
            <a:spLocks noGrp="1"/>
          </p:cNvSpPr>
          <p:nvPr>
            <p:ph type="dt" sz="half" idx="10"/>
          </p:nvPr>
        </p:nvSpPr>
        <p:spPr/>
        <p:txBody>
          <a:bodyPr/>
          <a:lstStyle/>
          <a:p>
            <a:fld id="{B3287087-03A8-42F7-B777-7E78234E4B0C}" type="datetime1">
              <a:rPr lang="cs-CZ" smtClean="0"/>
              <a:t>10.03.2023</a:t>
            </a:fld>
            <a:endParaRPr lang="en-US" dirty="0"/>
          </a:p>
        </p:txBody>
      </p:sp>
      <p:sp>
        <p:nvSpPr>
          <p:cNvPr id="4" name="Zástupný symbol pro zápatí 3">
            <a:extLst>
              <a:ext uri="{FF2B5EF4-FFF2-40B4-BE49-F238E27FC236}">
                <a16:creationId xmlns:a16="http://schemas.microsoft.com/office/drawing/2014/main" id="{F222B68E-4B91-4501-A2A3-04D6EA21B990}"/>
              </a:ext>
            </a:extLst>
          </p:cNvPr>
          <p:cNvSpPr>
            <a:spLocks noGrp="1"/>
          </p:cNvSpPr>
          <p:nvPr>
            <p:ph type="ftr" sz="quarter" idx="11"/>
          </p:nvPr>
        </p:nvSpPr>
        <p:spPr/>
        <p:txBody>
          <a:bodyPr/>
          <a:lstStyle/>
          <a:p>
            <a:r>
              <a:rPr lang="en-US"/>
              <a:t>KSA/SZN_Zdravotní gramotnost jako sociální konstrukt</a:t>
            </a:r>
            <a:endParaRPr lang="en-US" dirty="0"/>
          </a:p>
        </p:txBody>
      </p:sp>
    </p:spTree>
    <p:extLst>
      <p:ext uri="{BB962C8B-B14F-4D97-AF65-F5344CB8AC3E}">
        <p14:creationId xmlns:p14="http://schemas.microsoft.com/office/powerpoint/2010/main" val="310424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341784"/>
            <a:ext cx="9113520" cy="1143000"/>
          </a:xfrm>
        </p:spPr>
        <p:txBody>
          <a:bodyPr>
            <a:normAutofit/>
          </a:bodyPr>
          <a:lstStyle/>
          <a:p>
            <a:r>
              <a:rPr lang="cs-CZ" sz="5400" b="1" dirty="0">
                <a:solidFill>
                  <a:schemeClr val="tx1"/>
                </a:solidFill>
              </a:rPr>
              <a:t>JE TO TEDY TAK TROCHU..</a:t>
            </a:r>
            <a:endParaRPr lang="en-US" sz="5400" b="1" dirty="0">
              <a:solidFill>
                <a:schemeClr val="tx1"/>
              </a:solidFill>
            </a:endParaRPr>
          </a:p>
        </p:txBody>
      </p:sp>
      <p:sp>
        <p:nvSpPr>
          <p:cNvPr id="3" name="Zástupný symbol pro obsah 2"/>
          <p:cNvSpPr>
            <a:spLocks noGrp="1"/>
          </p:cNvSpPr>
          <p:nvPr>
            <p:ph idx="1"/>
          </p:nvPr>
        </p:nvSpPr>
        <p:spPr>
          <a:xfrm>
            <a:off x="1097280" y="1842052"/>
            <a:ext cx="10058400" cy="4027042"/>
          </a:xfrm>
        </p:spPr>
        <p:txBody>
          <a:bodyPr>
            <a:normAutofit/>
          </a:bodyPr>
          <a:lstStyle/>
          <a:p>
            <a:r>
              <a:rPr lang="cs-CZ" sz="2400" dirty="0">
                <a:solidFill>
                  <a:schemeClr val="tx1"/>
                </a:solidFill>
              </a:rPr>
              <a:t>Podpora zdraví, prevence nemocí</a:t>
            </a:r>
          </a:p>
          <a:p>
            <a:r>
              <a:rPr lang="cs-CZ" sz="2400" dirty="0">
                <a:solidFill>
                  <a:schemeClr val="tx1"/>
                </a:solidFill>
              </a:rPr>
              <a:t>Vliv prostředí, vzdělání, výchova (a nejen ta zdravotní), návyky</a:t>
            </a:r>
          </a:p>
          <a:p>
            <a:r>
              <a:rPr lang="cs-CZ" sz="2400" dirty="0">
                <a:solidFill>
                  <a:schemeClr val="tx1"/>
                </a:solidFill>
              </a:rPr>
              <a:t>Životní styl</a:t>
            </a:r>
          </a:p>
          <a:p>
            <a:r>
              <a:rPr lang="cs-CZ" sz="2400" dirty="0">
                <a:solidFill>
                  <a:schemeClr val="tx1"/>
                </a:solidFill>
              </a:rPr>
              <a:t>Osobní odpovědnost za vlastní zdraví, zájem o zdraví</a:t>
            </a:r>
          </a:p>
          <a:p>
            <a:r>
              <a:rPr lang="cs-CZ" sz="2400" dirty="0">
                <a:solidFill>
                  <a:schemeClr val="tx1"/>
                </a:solidFill>
              </a:rPr>
              <a:t>Orientace ve zdravotním systému</a:t>
            </a:r>
          </a:p>
          <a:p>
            <a:r>
              <a:rPr lang="cs-CZ" sz="2400" dirty="0">
                <a:solidFill>
                  <a:schemeClr val="tx1"/>
                </a:solidFill>
              </a:rPr>
              <a:t>Schopnost hledat, nacházet, třídit a správně vyhodnotit informace</a:t>
            </a:r>
          </a:p>
          <a:p>
            <a:endParaRPr lang="cs-CZ" sz="2400" dirty="0"/>
          </a:p>
          <a:p>
            <a:pPr marL="0" indent="0">
              <a:buNone/>
            </a:pPr>
            <a:r>
              <a:rPr lang="cs-CZ" sz="3600" b="1" dirty="0">
                <a:solidFill>
                  <a:srgbClr val="C00000"/>
                </a:solidFill>
              </a:rPr>
              <a:t>….a vůle to dělat!</a:t>
            </a:r>
            <a:endParaRPr lang="en-US" sz="3600" b="1" dirty="0">
              <a:solidFill>
                <a:srgbClr val="C00000"/>
              </a:solidFill>
            </a:endParaRPr>
          </a:p>
        </p:txBody>
      </p:sp>
      <p:sp>
        <p:nvSpPr>
          <p:cNvPr id="5" name="Zástupný symbol pro číslo snímku 4"/>
          <p:cNvSpPr>
            <a:spLocks noGrp="1"/>
          </p:cNvSpPr>
          <p:nvPr>
            <p:ph type="sldNum" sz="quarter" idx="12"/>
          </p:nvPr>
        </p:nvSpPr>
        <p:spPr/>
        <p:txBody>
          <a:bodyPr/>
          <a:lstStyle/>
          <a:p>
            <a:fld id="{103B6205-E093-439F-9685-8F7A4FC3F425}" type="slidenum">
              <a:rPr lang="cs-CZ" smtClean="0"/>
              <a:t>44</a:t>
            </a:fld>
            <a:endParaRPr lang="cs-CZ"/>
          </a:p>
        </p:txBody>
      </p:sp>
      <p:pic>
        <p:nvPicPr>
          <p:cNvPr id="4" name="Obrázek 3"/>
          <p:cNvPicPr>
            <a:picLocks noChangeAspect="1"/>
          </p:cNvPicPr>
          <p:nvPr/>
        </p:nvPicPr>
        <p:blipFill>
          <a:blip r:embed="rId2"/>
          <a:stretch>
            <a:fillRect/>
          </a:stretch>
        </p:blipFill>
        <p:spPr>
          <a:xfrm>
            <a:off x="7032104" y="4624035"/>
            <a:ext cx="3305631" cy="1749011"/>
          </a:xfrm>
          <a:prstGeom prst="rect">
            <a:avLst/>
          </a:prstGeom>
        </p:spPr>
      </p:pic>
      <p:sp>
        <p:nvSpPr>
          <p:cNvPr id="6" name="Zástupný symbol pro datum 5">
            <a:extLst>
              <a:ext uri="{FF2B5EF4-FFF2-40B4-BE49-F238E27FC236}">
                <a16:creationId xmlns:a16="http://schemas.microsoft.com/office/drawing/2014/main" id="{3E0D214D-F9E6-416E-927D-5506676389DA}"/>
              </a:ext>
            </a:extLst>
          </p:cNvPr>
          <p:cNvSpPr>
            <a:spLocks noGrp="1"/>
          </p:cNvSpPr>
          <p:nvPr>
            <p:ph type="dt" sz="half" idx="10"/>
          </p:nvPr>
        </p:nvSpPr>
        <p:spPr/>
        <p:txBody>
          <a:bodyPr/>
          <a:lstStyle/>
          <a:p>
            <a:fld id="{926448E0-7345-4B45-B310-8382417A7DE1}" type="datetime1">
              <a:rPr lang="cs-CZ" smtClean="0"/>
              <a:t>10.03.2023</a:t>
            </a:fld>
            <a:endParaRPr lang="en-US" dirty="0"/>
          </a:p>
        </p:txBody>
      </p:sp>
      <p:sp>
        <p:nvSpPr>
          <p:cNvPr id="7" name="Zástupný symbol pro zápatí 6">
            <a:extLst>
              <a:ext uri="{FF2B5EF4-FFF2-40B4-BE49-F238E27FC236}">
                <a16:creationId xmlns:a16="http://schemas.microsoft.com/office/drawing/2014/main" id="{C885DA53-F5C6-4F8A-9C89-E8B212A4D1E1}"/>
              </a:ext>
            </a:extLst>
          </p:cNvPr>
          <p:cNvSpPr>
            <a:spLocks noGrp="1"/>
          </p:cNvSpPr>
          <p:nvPr>
            <p:ph type="ftr" sz="quarter" idx="11"/>
          </p:nvPr>
        </p:nvSpPr>
        <p:spPr/>
        <p:txBody>
          <a:bodyPr/>
          <a:lstStyle/>
          <a:p>
            <a:r>
              <a:rPr lang="en-US"/>
              <a:t>KSA/SZN_Zdravotní gramotnost jako sociální konstrukt</a:t>
            </a:r>
            <a:endParaRPr lang="en-US" dirty="0"/>
          </a:p>
        </p:txBody>
      </p:sp>
    </p:spTree>
    <p:extLst>
      <p:ext uri="{BB962C8B-B14F-4D97-AF65-F5344CB8AC3E}">
        <p14:creationId xmlns:p14="http://schemas.microsoft.com/office/powerpoint/2010/main" val="417520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4F4311C-89AC-4B4E-AB9A-10BE3E20A30E}"/>
              </a:ext>
            </a:extLst>
          </p:cNvPr>
          <p:cNvSpPr>
            <a:spLocks noGrp="1"/>
          </p:cNvSpPr>
          <p:nvPr>
            <p:ph type="dt" sz="half" idx="10"/>
          </p:nvPr>
        </p:nvSpPr>
        <p:spPr/>
        <p:txBody>
          <a:bodyPr/>
          <a:lstStyle/>
          <a:p>
            <a:fld id="{61C2FE07-2860-4888-B085-280595D26415}" type="datetime1">
              <a:rPr lang="cs-CZ" smtClean="0"/>
              <a:t>10.03.2023</a:t>
            </a:fld>
            <a:endParaRPr lang="en-US" dirty="0"/>
          </a:p>
        </p:txBody>
      </p:sp>
      <p:sp>
        <p:nvSpPr>
          <p:cNvPr id="3" name="Zástupný symbol pro zápatí 2">
            <a:extLst>
              <a:ext uri="{FF2B5EF4-FFF2-40B4-BE49-F238E27FC236}">
                <a16:creationId xmlns:a16="http://schemas.microsoft.com/office/drawing/2014/main" id="{9B4DF760-B26E-4753-90AD-D0AA58262D45}"/>
              </a:ext>
            </a:extLst>
          </p:cNvPr>
          <p:cNvSpPr>
            <a:spLocks noGrp="1"/>
          </p:cNvSpPr>
          <p:nvPr>
            <p:ph type="ftr" sz="quarter" idx="11"/>
          </p:nvPr>
        </p:nvSpPr>
        <p:spPr/>
        <p:txBody>
          <a:bodyPr/>
          <a:lstStyle/>
          <a:p>
            <a:r>
              <a:rPr lang="en-US"/>
              <a:t>KSA/SZN_Zdravotní gramotnost jako sociální konstrukt</a:t>
            </a:r>
            <a:endParaRPr lang="en-US" dirty="0"/>
          </a:p>
        </p:txBody>
      </p:sp>
      <p:sp>
        <p:nvSpPr>
          <p:cNvPr id="4" name="Zástupný symbol pro číslo snímku 3">
            <a:extLst>
              <a:ext uri="{FF2B5EF4-FFF2-40B4-BE49-F238E27FC236}">
                <a16:creationId xmlns:a16="http://schemas.microsoft.com/office/drawing/2014/main" id="{C46171CF-61BC-4228-AC62-792938B774BB}"/>
              </a:ext>
            </a:extLst>
          </p:cNvPr>
          <p:cNvSpPr>
            <a:spLocks noGrp="1"/>
          </p:cNvSpPr>
          <p:nvPr>
            <p:ph type="sldNum" sz="quarter" idx="12"/>
          </p:nvPr>
        </p:nvSpPr>
        <p:spPr/>
        <p:txBody>
          <a:bodyPr/>
          <a:lstStyle/>
          <a:p>
            <a:fld id="{6D22F896-40B5-4ADD-8801-0D06FADFA095}" type="slidenum">
              <a:rPr lang="en-US" smtClean="0"/>
              <a:t>45</a:t>
            </a:fld>
            <a:endParaRPr lang="en-US" dirty="0"/>
          </a:p>
        </p:txBody>
      </p:sp>
      <p:sp>
        <p:nvSpPr>
          <p:cNvPr id="5" name="Zástupný symbol pro obsah 2">
            <a:extLst>
              <a:ext uri="{FF2B5EF4-FFF2-40B4-BE49-F238E27FC236}">
                <a16:creationId xmlns:a16="http://schemas.microsoft.com/office/drawing/2014/main" id="{6536749C-D520-4D90-B27C-53B0B20A6E0E}"/>
              </a:ext>
            </a:extLst>
          </p:cNvPr>
          <p:cNvSpPr txBox="1">
            <a:spLocks/>
          </p:cNvSpPr>
          <p:nvPr/>
        </p:nvSpPr>
        <p:spPr>
          <a:xfrm>
            <a:off x="1205947" y="548681"/>
            <a:ext cx="10006535" cy="5577483"/>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cs-CZ" sz="3400" dirty="0">
                <a:solidFill>
                  <a:schemeClr val="tx1"/>
                </a:solidFill>
              </a:rPr>
              <a:t>O nízké úrovni zdravotní gramotnosti v České republice svědčí i vysoká spotřeba cigaret a alkoholu, vysoký výskyt nadváhy i obezity a dalších rizikových faktorů spjatých s chronickými neinfekčními nemocemi. </a:t>
            </a:r>
          </a:p>
          <a:p>
            <a:r>
              <a:rPr lang="cs-CZ" sz="3400" b="1" dirty="0">
                <a:solidFill>
                  <a:srgbClr val="C00000"/>
                </a:solidFill>
              </a:rPr>
              <a:t>Kritická situace je zejména v některých sociálních skupinách, a to u dětí a mládeže, u sociálně a ekonomicky deprivovaných skupin a u seniorů. </a:t>
            </a:r>
          </a:p>
          <a:p>
            <a:r>
              <a:rPr lang="cs-CZ" sz="3400" dirty="0">
                <a:solidFill>
                  <a:schemeClr val="tx1"/>
                </a:solidFill>
              </a:rPr>
              <a:t>Význam zdravotníků a zdravotnických zařízení při zvyšování zdravotní gramotnosti je podstatný. Dostupnost, vstřícnost a srozumitelnost zdravotnického systému je rovněž neopominutelnou součástí zdravotně gramotné společnosti. Neocenitelným přínosem je práce praktických lékařů. </a:t>
            </a:r>
          </a:p>
          <a:p>
            <a:r>
              <a:rPr lang="cs-CZ" dirty="0">
                <a:hlinkClick r:id="rId2"/>
              </a:rPr>
              <a:t>http://www.uzg.cz/doc/Zavery_doporuceni.pdf</a:t>
            </a:r>
            <a:endParaRPr lang="cs-CZ" dirty="0"/>
          </a:p>
          <a:p>
            <a:endParaRPr lang="cs-CZ" dirty="0"/>
          </a:p>
          <a:p>
            <a:pPr marL="0" indent="0">
              <a:buFont typeface="Calibri" panose="020F0502020204030204" pitchFamily="34" charset="0"/>
              <a:buNone/>
            </a:pPr>
            <a:endParaRPr lang="cs-CZ" dirty="0"/>
          </a:p>
        </p:txBody>
      </p:sp>
    </p:spTree>
    <p:extLst>
      <p:ext uri="{BB962C8B-B14F-4D97-AF65-F5344CB8AC3E}">
        <p14:creationId xmlns:p14="http://schemas.microsoft.com/office/powerpoint/2010/main" val="166777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1343414"/>
          </a:xfrm>
        </p:spPr>
        <p:txBody>
          <a:bodyPr>
            <a:normAutofit/>
          </a:bodyPr>
          <a:lstStyle/>
          <a:p>
            <a:r>
              <a:rPr lang="cs-CZ" sz="6600" b="1" dirty="0">
                <a:solidFill>
                  <a:srgbClr val="0070C0"/>
                </a:solidFill>
              </a:rPr>
              <a:t>JAK NA TOM JSME?</a:t>
            </a:r>
          </a:p>
        </p:txBody>
      </p:sp>
      <p:sp>
        <p:nvSpPr>
          <p:cNvPr id="3" name="Zástupný symbol pro obsah 2"/>
          <p:cNvSpPr>
            <a:spLocks noGrp="1"/>
          </p:cNvSpPr>
          <p:nvPr>
            <p:ph idx="1"/>
          </p:nvPr>
        </p:nvSpPr>
        <p:spPr>
          <a:xfrm>
            <a:off x="1211836" y="1789043"/>
            <a:ext cx="9943844" cy="4465983"/>
          </a:xfrm>
        </p:spPr>
        <p:txBody>
          <a:bodyPr>
            <a:normAutofit fontScale="92500" lnSpcReduction="10000"/>
          </a:bodyPr>
          <a:lstStyle/>
          <a:p>
            <a:pPr marL="0" indent="0">
              <a:buNone/>
            </a:pPr>
            <a:r>
              <a:rPr lang="cs-CZ" sz="2400" b="1" dirty="0">
                <a:solidFill>
                  <a:schemeClr val="tx1"/>
                </a:solidFill>
              </a:rPr>
              <a:t>ZG české populace: Výsledky reprezentativního šetření (Kučera)</a:t>
            </a:r>
          </a:p>
          <a:p>
            <a:pPr lvl="1"/>
            <a:r>
              <a:rPr lang="cs-CZ" sz="2400" dirty="0">
                <a:solidFill>
                  <a:schemeClr val="tx1"/>
                </a:solidFill>
              </a:rPr>
              <a:t>2015, 1037 respondentů starších 15 let,</a:t>
            </a:r>
          </a:p>
          <a:p>
            <a:pPr lvl="1"/>
            <a:r>
              <a:rPr lang="cs-CZ" sz="2400" dirty="0">
                <a:solidFill>
                  <a:schemeClr val="tx1"/>
                </a:solidFill>
              </a:rPr>
              <a:t>Omezenou zdravotní gramotnost vykazuje 59,4% respondentů</a:t>
            </a:r>
          </a:p>
          <a:p>
            <a:pPr lvl="1"/>
            <a:r>
              <a:rPr lang="cs-CZ" sz="2400" dirty="0">
                <a:solidFill>
                  <a:schemeClr val="tx1"/>
                </a:solidFill>
              </a:rPr>
              <a:t>S věkem klesá úroveň zdravotní gramotnosti </a:t>
            </a:r>
          </a:p>
          <a:p>
            <a:pPr lvl="1"/>
            <a:r>
              <a:rPr lang="cs-CZ" sz="2400" dirty="0">
                <a:solidFill>
                  <a:schemeClr val="tx1"/>
                </a:solidFill>
              </a:rPr>
              <a:t>S výší vzdělání se zdravotní gramotnost zvyšuje</a:t>
            </a:r>
          </a:p>
          <a:p>
            <a:pPr lvl="1"/>
            <a:r>
              <a:rPr lang="cs-CZ" sz="2400" dirty="0">
                <a:solidFill>
                  <a:schemeClr val="tx1"/>
                </a:solidFill>
              </a:rPr>
              <a:t>ZG roste se subjektivním sociálním statusem</a:t>
            </a:r>
          </a:p>
          <a:p>
            <a:pPr lvl="1"/>
            <a:r>
              <a:rPr lang="cs-CZ" sz="2400" dirty="0">
                <a:solidFill>
                  <a:schemeClr val="tx1"/>
                </a:solidFill>
              </a:rPr>
              <a:t>Finanční deprivace ovlivňuje velkou měrou zdravotní gramotnost</a:t>
            </a:r>
          </a:p>
          <a:p>
            <a:pPr lvl="1"/>
            <a:r>
              <a:rPr lang="cs-CZ" sz="2400" dirty="0">
                <a:solidFill>
                  <a:schemeClr val="tx1"/>
                </a:solidFill>
              </a:rPr>
              <a:t>Úroveň celkové ZG je v ČR pod průměrem EU-8, ČR je na 8. místě z 9 zemí, výrazně zaostává za nejlepšími (NL, IE, DE. PL), je srovnatelná s AT</a:t>
            </a:r>
          </a:p>
          <a:p>
            <a:pPr lvl="1"/>
            <a:r>
              <a:rPr lang="cs-CZ" sz="2400" b="1" dirty="0">
                <a:solidFill>
                  <a:schemeClr val="tx1"/>
                </a:solidFill>
              </a:rPr>
              <a:t>Z jednotlivých oblastí zdravotní gramotnosti je nejhorší situace u podpory zdraví</a:t>
            </a:r>
          </a:p>
          <a:p>
            <a:pPr lvl="1"/>
            <a:r>
              <a:rPr lang="cs-CZ" sz="2400" b="1" dirty="0">
                <a:solidFill>
                  <a:srgbClr val="C00000"/>
                </a:solidFill>
              </a:rPr>
              <a:t>Přidejte zkušenosti z COVID19</a:t>
            </a:r>
          </a:p>
          <a:p>
            <a:pPr lvl="1"/>
            <a:endParaRPr lang="cs-CZ" dirty="0">
              <a:solidFill>
                <a:srgbClr val="C00000"/>
              </a:solidFill>
            </a:endParaRPr>
          </a:p>
          <a:p>
            <a:pPr lvl="1"/>
            <a:endParaRPr lang="cs-CZ" dirty="0"/>
          </a:p>
          <a:p>
            <a:pPr lvl="1"/>
            <a:endParaRPr lang="cs-CZ" dirty="0"/>
          </a:p>
          <a:p>
            <a:endParaRPr lang="cs-CZ" dirty="0"/>
          </a:p>
        </p:txBody>
      </p:sp>
      <p:sp>
        <p:nvSpPr>
          <p:cNvPr id="5" name="Zástupný symbol pro číslo snímku 4"/>
          <p:cNvSpPr>
            <a:spLocks noGrp="1"/>
          </p:cNvSpPr>
          <p:nvPr>
            <p:ph type="sldNum" sz="quarter" idx="12"/>
          </p:nvPr>
        </p:nvSpPr>
        <p:spPr/>
        <p:txBody>
          <a:bodyPr/>
          <a:lstStyle/>
          <a:p>
            <a:fld id="{103B6205-E093-439F-9685-8F7A4FC3F425}" type="slidenum">
              <a:rPr lang="cs-CZ" smtClean="0"/>
              <a:t>46</a:t>
            </a:fld>
            <a:endParaRPr lang="cs-CZ"/>
          </a:p>
        </p:txBody>
      </p:sp>
      <p:sp>
        <p:nvSpPr>
          <p:cNvPr id="4" name="Zástupný symbol pro datum 3">
            <a:extLst>
              <a:ext uri="{FF2B5EF4-FFF2-40B4-BE49-F238E27FC236}">
                <a16:creationId xmlns:a16="http://schemas.microsoft.com/office/drawing/2014/main" id="{7621CA99-98CE-48B6-A135-2D9D455824AA}"/>
              </a:ext>
            </a:extLst>
          </p:cNvPr>
          <p:cNvSpPr>
            <a:spLocks noGrp="1"/>
          </p:cNvSpPr>
          <p:nvPr>
            <p:ph type="dt" sz="half" idx="10"/>
          </p:nvPr>
        </p:nvSpPr>
        <p:spPr/>
        <p:txBody>
          <a:bodyPr/>
          <a:lstStyle/>
          <a:p>
            <a:fld id="{698B68C7-5C22-4F78-82E0-93BC4DF7D7D2}" type="datetime1">
              <a:rPr lang="cs-CZ" smtClean="0"/>
              <a:t>10.03.2023</a:t>
            </a:fld>
            <a:endParaRPr lang="en-US" dirty="0"/>
          </a:p>
        </p:txBody>
      </p:sp>
      <p:sp>
        <p:nvSpPr>
          <p:cNvPr id="6" name="Zástupný symbol pro zápatí 5">
            <a:extLst>
              <a:ext uri="{FF2B5EF4-FFF2-40B4-BE49-F238E27FC236}">
                <a16:creationId xmlns:a16="http://schemas.microsoft.com/office/drawing/2014/main" id="{6E3AE7A7-9FD7-4198-A53F-4EC6B34F435F}"/>
              </a:ext>
            </a:extLst>
          </p:cNvPr>
          <p:cNvSpPr>
            <a:spLocks noGrp="1"/>
          </p:cNvSpPr>
          <p:nvPr>
            <p:ph type="ftr" sz="quarter" idx="11"/>
          </p:nvPr>
        </p:nvSpPr>
        <p:spPr/>
        <p:txBody>
          <a:bodyPr/>
          <a:lstStyle/>
          <a:p>
            <a:r>
              <a:rPr lang="en-US"/>
              <a:t>KSA/SZN_Zdravotní gramotnost jako sociální konstrukt</a:t>
            </a:r>
            <a:endParaRPr lang="en-US" dirty="0"/>
          </a:p>
        </p:txBody>
      </p:sp>
    </p:spTree>
    <p:extLst>
      <p:ext uri="{BB962C8B-B14F-4D97-AF65-F5344CB8AC3E}">
        <p14:creationId xmlns:p14="http://schemas.microsoft.com/office/powerpoint/2010/main" val="250569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3"/>
            <a:ext cx="10058400" cy="1118127"/>
          </a:xfrm>
        </p:spPr>
        <p:txBody>
          <a:bodyPr>
            <a:normAutofit fontScale="90000"/>
          </a:bodyPr>
          <a:lstStyle/>
          <a:p>
            <a:r>
              <a:rPr lang="en-US" b="1" dirty="0"/>
              <a:t>ZDRAVOTNÍ GRAMOTNOST CELKOVÁ - EU</a:t>
            </a:r>
          </a:p>
        </p:txBody>
      </p:sp>
      <p:sp>
        <p:nvSpPr>
          <p:cNvPr id="5" name="Zástupný symbol pro číslo snímku 4"/>
          <p:cNvSpPr>
            <a:spLocks noGrp="1"/>
          </p:cNvSpPr>
          <p:nvPr>
            <p:ph type="sldNum" sz="quarter" idx="12"/>
          </p:nvPr>
        </p:nvSpPr>
        <p:spPr/>
        <p:txBody>
          <a:bodyPr/>
          <a:lstStyle/>
          <a:p>
            <a:fld id="{103B6205-E093-439F-9685-8F7A4FC3F425}" type="slidenum">
              <a:rPr lang="cs-CZ" smtClean="0"/>
              <a:t>47</a:t>
            </a:fld>
            <a:endParaRPr lang="cs-CZ"/>
          </a:p>
        </p:txBody>
      </p:sp>
      <p:pic>
        <p:nvPicPr>
          <p:cNvPr id="6" name="Zástupný symbol pro obsah 4"/>
          <p:cNvPicPr>
            <a:picLocks noGrp="1" noChangeAspect="1"/>
          </p:cNvPicPr>
          <p:nvPr>
            <p:ph idx="1"/>
          </p:nvPr>
        </p:nvPicPr>
        <p:blipFill>
          <a:blip r:embed="rId2"/>
          <a:stretch>
            <a:fillRect/>
          </a:stretch>
        </p:blipFill>
        <p:spPr>
          <a:xfrm>
            <a:off x="1364974" y="1802297"/>
            <a:ext cx="9790706" cy="4412973"/>
          </a:xfrm>
          <a:prstGeom prst="rect">
            <a:avLst/>
          </a:prstGeom>
        </p:spPr>
      </p:pic>
      <p:sp>
        <p:nvSpPr>
          <p:cNvPr id="3" name="Zástupný symbol pro datum 2">
            <a:extLst>
              <a:ext uri="{FF2B5EF4-FFF2-40B4-BE49-F238E27FC236}">
                <a16:creationId xmlns:a16="http://schemas.microsoft.com/office/drawing/2014/main" id="{60999984-A769-42DB-85AF-787C0726EE10}"/>
              </a:ext>
            </a:extLst>
          </p:cNvPr>
          <p:cNvSpPr>
            <a:spLocks noGrp="1"/>
          </p:cNvSpPr>
          <p:nvPr>
            <p:ph type="dt" sz="half" idx="10"/>
          </p:nvPr>
        </p:nvSpPr>
        <p:spPr/>
        <p:txBody>
          <a:bodyPr/>
          <a:lstStyle/>
          <a:p>
            <a:fld id="{27A90713-2622-499E-98AF-5B44DE8F8FAE}" type="datetime1">
              <a:rPr lang="cs-CZ" smtClean="0"/>
              <a:t>10.03.2023</a:t>
            </a:fld>
            <a:endParaRPr lang="en-US" dirty="0"/>
          </a:p>
        </p:txBody>
      </p:sp>
      <p:sp>
        <p:nvSpPr>
          <p:cNvPr id="4" name="Zástupný symbol pro zápatí 3">
            <a:extLst>
              <a:ext uri="{FF2B5EF4-FFF2-40B4-BE49-F238E27FC236}">
                <a16:creationId xmlns:a16="http://schemas.microsoft.com/office/drawing/2014/main" id="{79EDBC96-7C86-4835-B8E2-EB7797539DFC}"/>
              </a:ext>
            </a:extLst>
          </p:cNvPr>
          <p:cNvSpPr>
            <a:spLocks noGrp="1"/>
          </p:cNvSpPr>
          <p:nvPr>
            <p:ph type="ftr" sz="quarter" idx="11"/>
          </p:nvPr>
        </p:nvSpPr>
        <p:spPr/>
        <p:txBody>
          <a:bodyPr/>
          <a:lstStyle/>
          <a:p>
            <a:r>
              <a:rPr lang="en-US"/>
              <a:t>KSA/SZN_Zdravotní gramotnost jako sociální konstrukt</a:t>
            </a:r>
            <a:endParaRPr lang="en-US" dirty="0"/>
          </a:p>
        </p:txBody>
      </p:sp>
    </p:spTree>
    <p:extLst>
      <p:ext uri="{BB962C8B-B14F-4D97-AF65-F5344CB8AC3E}">
        <p14:creationId xmlns:p14="http://schemas.microsoft.com/office/powerpoint/2010/main" val="265032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05555" y="548680"/>
            <a:ext cx="7579299" cy="720080"/>
          </a:xfrm>
        </p:spPr>
        <p:txBody>
          <a:bodyPr>
            <a:normAutofit fontScale="90000"/>
          </a:bodyPr>
          <a:lstStyle/>
          <a:p>
            <a:r>
              <a:rPr lang="cs-CZ" b="1" dirty="0">
                <a:solidFill>
                  <a:schemeClr val="tx1"/>
                </a:solidFill>
              </a:rPr>
              <a:t>ZDRAVOTNÍ GRAMOTNOST V ČR</a:t>
            </a:r>
            <a:endParaRPr lang="en-US" b="1" dirty="0">
              <a:solidFill>
                <a:schemeClr val="tx1"/>
              </a:solidFill>
            </a:endParaRPr>
          </a:p>
        </p:txBody>
      </p:sp>
      <p:sp>
        <p:nvSpPr>
          <p:cNvPr id="5" name="Zástupný symbol pro číslo snímku 4"/>
          <p:cNvSpPr>
            <a:spLocks noGrp="1"/>
          </p:cNvSpPr>
          <p:nvPr>
            <p:ph type="sldNum" sz="quarter" idx="12"/>
          </p:nvPr>
        </p:nvSpPr>
        <p:spPr/>
        <p:txBody>
          <a:bodyPr/>
          <a:lstStyle/>
          <a:p>
            <a:fld id="{103B6205-E093-439F-9685-8F7A4FC3F425}" type="slidenum">
              <a:rPr lang="cs-CZ" smtClean="0"/>
              <a:t>48</a:t>
            </a:fld>
            <a:endParaRPr lang="cs-CZ"/>
          </a:p>
        </p:txBody>
      </p:sp>
      <p:pic>
        <p:nvPicPr>
          <p:cNvPr id="6" name="Zástupný symbol pro obsah 5" descr="Výsledek obrázku pro zdravotní gramotnos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7609" y="1628801"/>
            <a:ext cx="6918645" cy="4722097"/>
          </a:xfrm>
          <a:prstGeom prst="rect">
            <a:avLst/>
          </a:prstGeom>
          <a:noFill/>
          <a:ln>
            <a:noFill/>
          </a:ln>
        </p:spPr>
      </p:pic>
      <p:sp>
        <p:nvSpPr>
          <p:cNvPr id="3" name="Zástupný symbol pro datum 2">
            <a:extLst>
              <a:ext uri="{FF2B5EF4-FFF2-40B4-BE49-F238E27FC236}">
                <a16:creationId xmlns:a16="http://schemas.microsoft.com/office/drawing/2014/main" id="{4C194F7B-C063-47C6-8F1F-ED0BDA8BEA86}"/>
              </a:ext>
            </a:extLst>
          </p:cNvPr>
          <p:cNvSpPr>
            <a:spLocks noGrp="1"/>
          </p:cNvSpPr>
          <p:nvPr>
            <p:ph type="dt" sz="half" idx="10"/>
          </p:nvPr>
        </p:nvSpPr>
        <p:spPr/>
        <p:txBody>
          <a:bodyPr/>
          <a:lstStyle/>
          <a:p>
            <a:fld id="{66C4E8B6-3152-4782-B020-67B0521D125E}" type="datetime1">
              <a:rPr lang="cs-CZ" smtClean="0"/>
              <a:t>10.03.2023</a:t>
            </a:fld>
            <a:endParaRPr lang="en-US" dirty="0"/>
          </a:p>
        </p:txBody>
      </p:sp>
      <p:sp>
        <p:nvSpPr>
          <p:cNvPr id="4" name="Zástupný symbol pro zápatí 3">
            <a:extLst>
              <a:ext uri="{FF2B5EF4-FFF2-40B4-BE49-F238E27FC236}">
                <a16:creationId xmlns:a16="http://schemas.microsoft.com/office/drawing/2014/main" id="{3F2C0F2E-300C-4D07-BA7C-12C7D2CD292D}"/>
              </a:ext>
            </a:extLst>
          </p:cNvPr>
          <p:cNvSpPr>
            <a:spLocks noGrp="1"/>
          </p:cNvSpPr>
          <p:nvPr>
            <p:ph type="ftr" sz="quarter" idx="11"/>
          </p:nvPr>
        </p:nvSpPr>
        <p:spPr/>
        <p:txBody>
          <a:bodyPr/>
          <a:lstStyle/>
          <a:p>
            <a:r>
              <a:rPr lang="en-US"/>
              <a:t>KSA/SZN_Zdravotní gramotnost jako sociální konstrukt</a:t>
            </a:r>
            <a:endParaRPr lang="en-US" dirty="0"/>
          </a:p>
        </p:txBody>
      </p:sp>
    </p:spTree>
    <p:extLst>
      <p:ext uri="{BB962C8B-B14F-4D97-AF65-F5344CB8AC3E}">
        <p14:creationId xmlns:p14="http://schemas.microsoft.com/office/powerpoint/2010/main" val="9400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E3AFDD2F-7708-40A1-9AB1-F83C268A6A69}"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49</a:t>
            </a:fld>
            <a:endParaRPr lang="en-US">
              <a:solidFill>
                <a:prstClr val="black">
                  <a:tint val="75000"/>
                </a:prstClr>
              </a:solidFill>
            </a:endParaRPr>
          </a:p>
        </p:txBody>
      </p:sp>
      <p:sp>
        <p:nvSpPr>
          <p:cNvPr id="3" name="Zástupný symbol pro obsah 2"/>
          <p:cNvSpPr>
            <a:spLocks noGrp="1"/>
          </p:cNvSpPr>
          <p:nvPr>
            <p:ph idx="1"/>
          </p:nvPr>
        </p:nvSpPr>
        <p:spPr>
          <a:xfrm>
            <a:off x="1981200" y="1340769"/>
            <a:ext cx="8229600" cy="5112569"/>
          </a:xfrm>
        </p:spPr>
        <p:txBody>
          <a:bodyPr>
            <a:normAutofit/>
          </a:bodyPr>
          <a:lstStyle/>
          <a:p>
            <a:pPr marL="0" indent="0">
              <a:buNone/>
            </a:pPr>
            <a:endParaRPr lang="cs-CZ" dirty="0"/>
          </a:p>
          <a:p>
            <a:pPr marL="0" indent="0" algn="ctr">
              <a:buNone/>
            </a:pPr>
            <a:r>
              <a:rPr lang="cs-CZ" sz="4800" b="1" dirty="0"/>
              <a:t>Jaké jsou zásadní rozdíly mezi podporou zdraví a prevencí nemocí?</a:t>
            </a:r>
          </a:p>
        </p:txBody>
      </p:sp>
    </p:spTree>
    <p:extLst>
      <p:ext uri="{BB962C8B-B14F-4D97-AF65-F5344CB8AC3E}">
        <p14:creationId xmlns:p14="http://schemas.microsoft.com/office/powerpoint/2010/main" val="40023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62708" y="231230"/>
            <a:ext cx="9029700" cy="1325563"/>
          </a:xfrm>
        </p:spPr>
        <p:txBody>
          <a:bodyPr>
            <a:normAutofit/>
          </a:bodyPr>
          <a:lstStyle/>
          <a:p>
            <a:r>
              <a:rPr lang="cs-CZ" dirty="0"/>
              <a:t>Zdraví ve vědních disciplínách III.</a:t>
            </a:r>
          </a:p>
        </p:txBody>
      </p:sp>
      <p:sp>
        <p:nvSpPr>
          <p:cNvPr id="3" name="Zástupný symbol pro obsah 2"/>
          <p:cNvSpPr>
            <a:spLocks noGrp="1"/>
          </p:cNvSpPr>
          <p:nvPr>
            <p:ph idx="1"/>
          </p:nvPr>
        </p:nvSpPr>
        <p:spPr>
          <a:xfrm>
            <a:off x="1272209" y="1819847"/>
            <a:ext cx="8547450" cy="4536503"/>
          </a:xfrm>
        </p:spPr>
        <p:txBody>
          <a:bodyPr>
            <a:normAutofit/>
          </a:bodyPr>
          <a:lstStyle/>
          <a:p>
            <a:pPr>
              <a:lnSpc>
                <a:spcPct val="100000"/>
              </a:lnSpc>
            </a:pPr>
            <a:r>
              <a:rPr lang="cs-CZ" sz="2400" b="1" dirty="0"/>
              <a:t>Filosofie (etika) </a:t>
            </a:r>
            <a:r>
              <a:rPr lang="cs-CZ" sz="2400" dirty="0"/>
              <a:t>zahrnuje morální aspirace člověka a jeho schopnost přijímat etická rozhodnutí, způsobilost k etické reflexi vlastních myšlenek i činů a jejich dopad na životní spokojenost, spojenou se zdravím. </a:t>
            </a:r>
          </a:p>
          <a:p>
            <a:pPr>
              <a:lnSpc>
                <a:spcPct val="100000"/>
              </a:lnSpc>
            </a:pPr>
            <a:r>
              <a:rPr lang="cs-CZ" sz="2400" b="1" dirty="0"/>
              <a:t>Ekonomie </a:t>
            </a:r>
            <a:r>
              <a:rPr lang="cs-CZ" sz="2400" dirty="0"/>
              <a:t>ověřuje hodnotu zdraví jako základní předpoklad pracovní síly a tím i tvorby hrubého domácího produktu. Ošetřovatelství stanovuje potřeby jednotlivce v případě udržení, podpory či navrácení zdraví. </a:t>
            </a:r>
          </a:p>
          <a:p>
            <a:r>
              <a:rPr lang="cs-CZ" sz="2400" b="1" u="sng" dirty="0">
                <a:solidFill>
                  <a:srgbClr val="FF0000"/>
                </a:solidFill>
              </a:rPr>
              <a:t>Každá z disciplín přináší do fenoménu zdraví nenahraditelné, avšak pouze dílčí stanovisko. </a:t>
            </a:r>
          </a:p>
        </p:txBody>
      </p:sp>
      <p:sp>
        <p:nvSpPr>
          <p:cNvPr id="4" name="Zástupný symbol pro datum 3"/>
          <p:cNvSpPr>
            <a:spLocks noGrp="1"/>
          </p:cNvSpPr>
          <p:nvPr>
            <p:ph type="dt" sz="half" idx="10"/>
          </p:nvPr>
        </p:nvSpPr>
        <p:spPr/>
        <p:txBody>
          <a:bodyPr/>
          <a:lstStyle/>
          <a:p>
            <a:fld id="{72B75669-31D3-4FB8-BA32-4C70145EC15D}"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5</a:t>
            </a:fld>
            <a:endParaRPr lang="cs-CZ"/>
          </a:p>
        </p:txBody>
      </p:sp>
    </p:spTree>
    <p:extLst>
      <p:ext uri="{BB962C8B-B14F-4D97-AF65-F5344CB8AC3E}">
        <p14:creationId xmlns:p14="http://schemas.microsoft.com/office/powerpoint/2010/main" val="209185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C0B1226-510B-4FD8-B107-953FFB30F219}"/>
              </a:ext>
            </a:extLst>
          </p:cNvPr>
          <p:cNvSpPr>
            <a:spLocks noGrp="1"/>
          </p:cNvSpPr>
          <p:nvPr>
            <p:ph type="dt" sz="half" idx="10"/>
          </p:nvPr>
        </p:nvSpPr>
        <p:spPr/>
        <p:txBody>
          <a:bodyPr/>
          <a:lstStyle/>
          <a:p>
            <a:fld id="{3C556B06-338C-46B1-B7D2-AA16CF776805}" type="datetime1">
              <a:rPr lang="cs-CZ" smtClean="0"/>
              <a:t>10.03.2023</a:t>
            </a:fld>
            <a:endParaRPr lang="en-US" dirty="0"/>
          </a:p>
        </p:txBody>
      </p:sp>
      <p:sp>
        <p:nvSpPr>
          <p:cNvPr id="3" name="Zástupný symbol pro zápatí 2">
            <a:extLst>
              <a:ext uri="{FF2B5EF4-FFF2-40B4-BE49-F238E27FC236}">
                <a16:creationId xmlns:a16="http://schemas.microsoft.com/office/drawing/2014/main" id="{D344ABB9-E6B2-463B-87C2-9C0AF4686BA5}"/>
              </a:ext>
            </a:extLst>
          </p:cNvPr>
          <p:cNvSpPr>
            <a:spLocks noGrp="1"/>
          </p:cNvSpPr>
          <p:nvPr>
            <p:ph type="ftr" sz="quarter" idx="11"/>
          </p:nvPr>
        </p:nvSpPr>
        <p:spPr/>
        <p:txBody>
          <a:bodyPr/>
          <a:lstStyle/>
          <a:p>
            <a:r>
              <a:rPr lang="en-US"/>
              <a:t>KSA/SZN_Zdravotní gramotnost jako sociální konstrukt</a:t>
            </a:r>
            <a:endParaRPr lang="en-US" dirty="0"/>
          </a:p>
        </p:txBody>
      </p:sp>
      <p:sp>
        <p:nvSpPr>
          <p:cNvPr id="4" name="Zástupný symbol pro číslo snímku 3">
            <a:extLst>
              <a:ext uri="{FF2B5EF4-FFF2-40B4-BE49-F238E27FC236}">
                <a16:creationId xmlns:a16="http://schemas.microsoft.com/office/drawing/2014/main" id="{76F5A1B7-BEA2-4A72-9E9E-176ACC16EF98}"/>
              </a:ext>
            </a:extLst>
          </p:cNvPr>
          <p:cNvSpPr>
            <a:spLocks noGrp="1"/>
          </p:cNvSpPr>
          <p:nvPr>
            <p:ph type="sldNum" sz="quarter" idx="12"/>
          </p:nvPr>
        </p:nvSpPr>
        <p:spPr/>
        <p:txBody>
          <a:bodyPr/>
          <a:lstStyle/>
          <a:p>
            <a:fld id="{6D22F896-40B5-4ADD-8801-0D06FADFA095}" type="slidenum">
              <a:rPr lang="en-US" smtClean="0"/>
              <a:t>50</a:t>
            </a:fld>
            <a:endParaRPr lang="en-US" dirty="0"/>
          </a:p>
        </p:txBody>
      </p:sp>
      <p:graphicFrame>
        <p:nvGraphicFramePr>
          <p:cNvPr id="5" name="Zástupný symbol pro obsah 6">
            <a:extLst>
              <a:ext uri="{FF2B5EF4-FFF2-40B4-BE49-F238E27FC236}">
                <a16:creationId xmlns:a16="http://schemas.microsoft.com/office/drawing/2014/main" id="{0D6976D1-20E7-4B6C-9CF0-C9235D9E3E7F}"/>
              </a:ext>
            </a:extLst>
          </p:cNvPr>
          <p:cNvGraphicFramePr>
            <a:graphicFrameLocks/>
          </p:cNvGraphicFramePr>
          <p:nvPr/>
        </p:nvGraphicFramePr>
        <p:xfrm>
          <a:off x="1097279" y="331304"/>
          <a:ext cx="9955034" cy="5923722"/>
        </p:xfrm>
        <a:graphic>
          <a:graphicData uri="http://schemas.openxmlformats.org/drawingml/2006/table">
            <a:tbl>
              <a:tblPr firstRow="1" bandRow="1">
                <a:tableStyleId>{5C22544A-7EE6-4342-B048-85BDC9FD1C3A}</a:tableStyleId>
              </a:tblPr>
              <a:tblGrid>
                <a:gridCol w="4977517">
                  <a:extLst>
                    <a:ext uri="{9D8B030D-6E8A-4147-A177-3AD203B41FA5}">
                      <a16:colId xmlns:a16="http://schemas.microsoft.com/office/drawing/2014/main" val="20000"/>
                    </a:ext>
                  </a:extLst>
                </a:gridCol>
                <a:gridCol w="4977517">
                  <a:extLst>
                    <a:ext uri="{9D8B030D-6E8A-4147-A177-3AD203B41FA5}">
                      <a16:colId xmlns:a16="http://schemas.microsoft.com/office/drawing/2014/main" val="20001"/>
                    </a:ext>
                  </a:extLst>
                </a:gridCol>
              </a:tblGrid>
              <a:tr h="525471">
                <a:tc>
                  <a:txBody>
                    <a:bodyPr/>
                    <a:lstStyle/>
                    <a:p>
                      <a:r>
                        <a:rPr lang="cs-CZ" dirty="0"/>
                        <a:t>Prevence nemocí</a:t>
                      </a:r>
                    </a:p>
                  </a:txBody>
                  <a:tcPr/>
                </a:tc>
                <a:tc>
                  <a:txBody>
                    <a:bodyPr/>
                    <a:lstStyle/>
                    <a:p>
                      <a:r>
                        <a:rPr lang="cs-CZ" sz="2400" dirty="0"/>
                        <a:t>Podpora zdraví</a:t>
                      </a:r>
                    </a:p>
                  </a:txBody>
                  <a:tcPr/>
                </a:tc>
                <a:extLst>
                  <a:ext uri="{0D108BD9-81ED-4DB2-BD59-A6C34878D82A}">
                    <a16:rowId xmlns:a16="http://schemas.microsoft.com/office/drawing/2014/main" val="10000"/>
                  </a:ext>
                </a:extLst>
              </a:tr>
              <a:tr h="805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solidFill>
                            <a:srgbClr val="C00000"/>
                          </a:solidFill>
                        </a:rPr>
                        <a:t>A) Je zaměřena na nepřítomnost nemoci</a:t>
                      </a:r>
                    </a:p>
                  </a:txBody>
                  <a:tcPr/>
                </a:tc>
                <a:tc>
                  <a:txBody>
                    <a:bodyPr/>
                    <a:lstStyle/>
                    <a:p>
                      <a:r>
                        <a:rPr lang="cs-CZ" sz="2000" b="1" dirty="0">
                          <a:solidFill>
                            <a:schemeClr val="bg2">
                              <a:lumMod val="50000"/>
                            </a:schemeClr>
                          </a:solidFill>
                        </a:rPr>
                        <a:t>A) Má pozitivní a multidimenzionální aspekt</a:t>
                      </a:r>
                      <a:endParaRPr lang="cs-CZ" sz="2000" dirty="0">
                        <a:solidFill>
                          <a:schemeClr val="bg2">
                            <a:lumMod val="50000"/>
                          </a:schemeClr>
                        </a:solidFill>
                      </a:endParaRPr>
                    </a:p>
                  </a:txBody>
                  <a:tcPr/>
                </a:tc>
                <a:extLst>
                  <a:ext uri="{0D108BD9-81ED-4DB2-BD59-A6C34878D82A}">
                    <a16:rowId xmlns:a16="http://schemas.microsoft.com/office/drawing/2014/main" val="10001"/>
                  </a:ext>
                </a:extLst>
              </a:tr>
              <a:tr h="455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solidFill>
                            <a:srgbClr val="C00000"/>
                          </a:solidFill>
                        </a:rPr>
                        <a:t>B) Je medicínským</a:t>
                      </a:r>
                      <a:r>
                        <a:rPr lang="cs-CZ" sz="2000" b="1" baseline="0" dirty="0">
                          <a:solidFill>
                            <a:srgbClr val="C00000"/>
                          </a:solidFill>
                        </a:rPr>
                        <a:t> </a:t>
                      </a:r>
                      <a:r>
                        <a:rPr lang="cs-CZ" sz="2000" b="1" dirty="0">
                          <a:solidFill>
                            <a:srgbClr val="C00000"/>
                          </a:solidFill>
                        </a:rPr>
                        <a:t>modelem</a:t>
                      </a:r>
                      <a:endParaRPr lang="cs-CZ" sz="2000" dirty="0">
                        <a:solidFill>
                          <a:srgbClr val="C00000"/>
                        </a:solidFill>
                      </a:endParaRPr>
                    </a:p>
                  </a:txBody>
                  <a:tcPr/>
                </a:tc>
                <a:tc>
                  <a:txBody>
                    <a:bodyPr/>
                    <a:lstStyle/>
                    <a:p>
                      <a:r>
                        <a:rPr lang="cs-CZ" sz="2000" b="1" dirty="0">
                          <a:solidFill>
                            <a:schemeClr val="bg2">
                              <a:lumMod val="50000"/>
                            </a:schemeClr>
                          </a:solidFill>
                        </a:rPr>
                        <a:t>B) Je participativním modelem</a:t>
                      </a:r>
                      <a:endParaRPr lang="cs-CZ" sz="2000" dirty="0">
                        <a:solidFill>
                          <a:schemeClr val="bg2">
                            <a:lumMod val="50000"/>
                          </a:schemeClr>
                        </a:solidFill>
                      </a:endParaRPr>
                    </a:p>
                  </a:txBody>
                  <a:tcPr/>
                </a:tc>
                <a:extLst>
                  <a:ext uri="{0D108BD9-81ED-4DB2-BD59-A6C34878D82A}">
                    <a16:rowId xmlns:a16="http://schemas.microsoft.com/office/drawing/2014/main" val="10002"/>
                  </a:ext>
                </a:extLst>
              </a:tr>
              <a:tr h="805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solidFill>
                            <a:srgbClr val="C00000"/>
                          </a:solidFill>
                        </a:rPr>
                        <a:t>C) Cílem jsou populační skupiny s vysokým rizikem onemocnění</a:t>
                      </a:r>
                    </a:p>
                  </a:txBody>
                  <a:tcPr/>
                </a:tc>
                <a:tc>
                  <a:txBody>
                    <a:bodyPr/>
                    <a:lstStyle/>
                    <a:p>
                      <a:r>
                        <a:rPr lang="cs-CZ" sz="2000" b="1" dirty="0">
                          <a:solidFill>
                            <a:schemeClr val="bg2">
                              <a:lumMod val="50000"/>
                            </a:schemeClr>
                          </a:solidFill>
                        </a:rPr>
                        <a:t>C) Cílem je celá populace a celé environmentální prostředí</a:t>
                      </a:r>
                      <a:endParaRPr lang="cs-CZ" sz="2000" dirty="0">
                        <a:solidFill>
                          <a:schemeClr val="bg2">
                            <a:lumMod val="50000"/>
                          </a:schemeClr>
                        </a:solidFill>
                      </a:endParaRPr>
                    </a:p>
                  </a:txBody>
                  <a:tcPr/>
                </a:tc>
                <a:extLst>
                  <a:ext uri="{0D108BD9-81ED-4DB2-BD59-A6C34878D82A}">
                    <a16:rowId xmlns:a16="http://schemas.microsoft.com/office/drawing/2014/main" val="10003"/>
                  </a:ext>
                </a:extLst>
              </a:tr>
              <a:tr h="805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solidFill>
                            <a:srgbClr val="C00000"/>
                          </a:solidFill>
                        </a:rPr>
                        <a:t>D) Je založena na speciální patologii nemocí</a:t>
                      </a:r>
                    </a:p>
                  </a:txBody>
                  <a:tcPr/>
                </a:tc>
                <a:tc>
                  <a:txBody>
                    <a:bodyPr/>
                    <a:lstStyle/>
                    <a:p>
                      <a:r>
                        <a:rPr lang="cs-CZ" sz="2000" b="1" dirty="0">
                          <a:solidFill>
                            <a:schemeClr val="bg2">
                              <a:lumMod val="50000"/>
                            </a:schemeClr>
                          </a:solidFill>
                        </a:rPr>
                        <a:t>D) Je založena na spolupráci všech sektorů</a:t>
                      </a:r>
                      <a:endParaRPr lang="cs-CZ" sz="2000" dirty="0">
                        <a:solidFill>
                          <a:schemeClr val="bg2">
                            <a:lumMod val="50000"/>
                          </a:schemeClr>
                        </a:solidFill>
                      </a:endParaRPr>
                    </a:p>
                  </a:txBody>
                  <a:tcPr/>
                </a:tc>
                <a:extLst>
                  <a:ext uri="{0D108BD9-81ED-4DB2-BD59-A6C34878D82A}">
                    <a16:rowId xmlns:a16="http://schemas.microsoft.com/office/drawing/2014/main" val="10004"/>
                  </a:ext>
                </a:extLst>
              </a:tr>
              <a:tr h="455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solidFill>
                            <a:srgbClr val="C00000"/>
                          </a:solidFill>
                        </a:rPr>
                        <a:t>E) Má jednu základní účinnou strategii</a:t>
                      </a:r>
                    </a:p>
                  </a:txBody>
                  <a:tcPr/>
                </a:tc>
                <a:tc>
                  <a:txBody>
                    <a:bodyPr/>
                    <a:lstStyle/>
                    <a:p>
                      <a:r>
                        <a:rPr lang="cs-CZ" sz="2000" b="1" dirty="0">
                          <a:solidFill>
                            <a:schemeClr val="bg2">
                              <a:lumMod val="50000"/>
                            </a:schemeClr>
                          </a:solidFill>
                        </a:rPr>
                        <a:t>E) Má různorodé přístupy a strategie</a:t>
                      </a:r>
                      <a:endParaRPr lang="cs-CZ" sz="2000" dirty="0">
                        <a:solidFill>
                          <a:schemeClr val="bg2">
                            <a:lumMod val="50000"/>
                          </a:schemeClr>
                        </a:solidFill>
                      </a:endParaRPr>
                    </a:p>
                  </a:txBody>
                  <a:tcPr/>
                </a:tc>
                <a:extLst>
                  <a:ext uri="{0D108BD9-81ED-4DB2-BD59-A6C34878D82A}">
                    <a16:rowId xmlns:a16="http://schemas.microsoft.com/office/drawing/2014/main" val="10005"/>
                  </a:ext>
                </a:extLst>
              </a:tr>
              <a:tr h="914236">
                <a:tc>
                  <a:txBody>
                    <a:bodyPr/>
                    <a:lstStyle/>
                    <a:p>
                      <a:r>
                        <a:rPr lang="cs-CZ" sz="2000" b="1" dirty="0">
                          <a:solidFill>
                            <a:srgbClr val="C00000"/>
                          </a:solidFill>
                        </a:rPr>
                        <a:t>F) Zaměřuje se na jedince a skupiny</a:t>
                      </a:r>
                      <a:endParaRPr lang="cs-CZ" sz="2000" dirty="0">
                        <a:solidFill>
                          <a:srgbClr val="C00000"/>
                        </a:solidFill>
                      </a:endParaRPr>
                    </a:p>
                  </a:txBody>
                  <a:tcPr/>
                </a:tc>
                <a:tc>
                  <a:txBody>
                    <a:bodyPr/>
                    <a:lstStyle/>
                    <a:p>
                      <a:r>
                        <a:rPr lang="cs-CZ" sz="2000" b="1" dirty="0">
                          <a:solidFill>
                            <a:srgbClr val="0070C0"/>
                          </a:solidFill>
                        </a:rPr>
                        <a:t>F) Změny ve zdraví jsou vyhledávány a uskutečňovány pomocí programů</a:t>
                      </a:r>
                      <a:endParaRPr lang="cs-CZ" sz="2000" dirty="0"/>
                    </a:p>
                  </a:txBody>
                  <a:tcPr/>
                </a:tc>
                <a:extLst>
                  <a:ext uri="{0D108BD9-81ED-4DB2-BD59-A6C34878D82A}">
                    <a16:rowId xmlns:a16="http://schemas.microsoft.com/office/drawing/2014/main" val="10006"/>
                  </a:ext>
                </a:extLst>
              </a:tr>
              <a:tr h="1156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solidFill>
                            <a:srgbClr val="C00000"/>
                          </a:solidFill>
                        </a:rPr>
                        <a:t>G) Zásadní jsou profesionální skupiny a instituce zdravotnických odborníků </a:t>
                      </a:r>
                    </a:p>
                    <a:p>
                      <a:endParaRPr lang="cs-CZ" sz="2000" dirty="0">
                        <a:solidFill>
                          <a:srgbClr val="C00000"/>
                        </a:solidFill>
                      </a:endParaRPr>
                    </a:p>
                  </a:txBody>
                  <a:tcPr/>
                </a:tc>
                <a:tc>
                  <a:txBody>
                    <a:bodyPr/>
                    <a:lstStyle/>
                    <a:p>
                      <a:r>
                        <a:rPr lang="cs-CZ" sz="2000" b="1" dirty="0">
                          <a:solidFill>
                            <a:schemeClr val="bg2">
                              <a:lumMod val="50000"/>
                            </a:schemeClr>
                          </a:solidFill>
                        </a:rPr>
                        <a:t>G) Zásadní </a:t>
                      </a:r>
                      <a:r>
                        <a:rPr lang="cs-CZ" sz="2000" b="1" dirty="0">
                          <a:solidFill>
                            <a:srgbClr val="0070C0"/>
                          </a:solidFill>
                        </a:rPr>
                        <a:t>jsou neprofesionální organizace</a:t>
                      </a:r>
                      <a:endParaRPr lang="cs-CZ"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1012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PREVENCE nemocí</a:t>
            </a:r>
          </a:p>
        </p:txBody>
      </p:sp>
      <p:sp>
        <p:nvSpPr>
          <p:cNvPr id="3" name="Zástupný symbol pro obsah 2"/>
          <p:cNvSpPr>
            <a:spLocks noGrp="1"/>
          </p:cNvSpPr>
          <p:nvPr>
            <p:ph idx="1"/>
          </p:nvPr>
        </p:nvSpPr>
        <p:spPr/>
        <p:txBody>
          <a:bodyPr/>
          <a:lstStyle/>
          <a:p>
            <a:endParaRPr lang="cs-CZ"/>
          </a:p>
        </p:txBody>
      </p:sp>
      <p:sp>
        <p:nvSpPr>
          <p:cNvPr id="4" name="Zástupný symbol pro datum 3"/>
          <p:cNvSpPr>
            <a:spLocks noGrp="1"/>
          </p:cNvSpPr>
          <p:nvPr>
            <p:ph type="dt" sz="half" idx="10"/>
          </p:nvPr>
        </p:nvSpPr>
        <p:spPr/>
        <p:txBody>
          <a:bodyPr/>
          <a:lstStyle/>
          <a:p>
            <a:fld id="{EF78A122-9E6A-4EAD-8270-A661AE6B5B33}" type="datetime1">
              <a:rPr lang="cs-CZ" smtClean="0"/>
              <a:t>10.03.2023</a:t>
            </a:fld>
            <a:endParaRPr lang="en-US"/>
          </a:p>
        </p:txBody>
      </p:sp>
      <p:sp>
        <p:nvSpPr>
          <p:cNvPr id="5" name="Zástupný symbol pro zápatí 4"/>
          <p:cNvSpPr>
            <a:spLocks noGrp="1"/>
          </p:cNvSpPr>
          <p:nvPr>
            <p:ph type="ftr" sz="quarter" idx="11"/>
          </p:nvPr>
        </p:nvSpPr>
        <p:spPr/>
        <p:txBody>
          <a:bodyPr/>
          <a:lstStyle/>
          <a:p>
            <a:r>
              <a:rPr lang="pl-PL"/>
              <a:t>FF_kurz_psycholog_ve_zdravotnictví</a:t>
            </a:r>
            <a:endParaRPr lang="en-US"/>
          </a:p>
        </p:txBody>
      </p:sp>
      <p:sp>
        <p:nvSpPr>
          <p:cNvPr id="6" name="Zástupný symbol pro číslo snímku 5"/>
          <p:cNvSpPr>
            <a:spLocks noGrp="1"/>
          </p:cNvSpPr>
          <p:nvPr>
            <p:ph type="sldNum" sz="quarter" idx="12"/>
          </p:nvPr>
        </p:nvSpPr>
        <p:spPr/>
        <p:txBody>
          <a:bodyPr/>
          <a:lstStyle/>
          <a:p>
            <a:fld id="{0708AE07-4D26-4ED4-9E8B-6A9B918F307A}" type="slidenum">
              <a:rPr lang="en-US" smtClean="0"/>
              <a:t>51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548187"/>
            <a:ext cx="8546310" cy="468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30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67609" y="476673"/>
            <a:ext cx="7125113" cy="924475"/>
          </a:xfrm>
        </p:spPr>
        <p:txBody>
          <a:bodyPr/>
          <a:lstStyle/>
          <a:p>
            <a:r>
              <a:rPr lang="cs-CZ" dirty="0"/>
              <a:t>Nemoc</a:t>
            </a:r>
          </a:p>
        </p:txBody>
      </p:sp>
      <p:sp>
        <p:nvSpPr>
          <p:cNvPr id="3" name="Zástupný symbol pro obsah 2"/>
          <p:cNvSpPr>
            <a:spLocks noGrp="1"/>
          </p:cNvSpPr>
          <p:nvPr>
            <p:ph idx="1"/>
          </p:nvPr>
        </p:nvSpPr>
        <p:spPr>
          <a:xfrm>
            <a:off x="1404730" y="1401149"/>
            <a:ext cx="8998227" cy="4836164"/>
          </a:xfrm>
        </p:spPr>
        <p:txBody>
          <a:bodyPr>
            <a:normAutofit fontScale="92500" lnSpcReduction="10000"/>
          </a:bodyPr>
          <a:lstStyle/>
          <a:p>
            <a:r>
              <a:rPr lang="cs-CZ" dirty="0"/>
              <a:t>latinsky </a:t>
            </a:r>
            <a:r>
              <a:rPr lang="cs-CZ" dirty="0" err="1"/>
              <a:t>morbus</a:t>
            </a:r>
            <a:r>
              <a:rPr lang="cs-CZ" dirty="0"/>
              <a:t>, řecky </a:t>
            </a:r>
            <a:r>
              <a:rPr lang="cs-CZ" dirty="0" err="1"/>
              <a:t>nosos</a:t>
            </a:r>
            <a:r>
              <a:rPr lang="cs-CZ" dirty="0"/>
              <a:t>, </a:t>
            </a:r>
            <a:r>
              <a:rPr lang="cs-CZ" dirty="0" err="1"/>
              <a:t>pathos</a:t>
            </a:r>
            <a:r>
              <a:rPr lang="cs-CZ" dirty="0"/>
              <a:t>. Nemoc je možno nazývat, definovat a popsat podle vztažných systémů disciplín, zabývajících se nemocí a zdravím (J. </a:t>
            </a:r>
            <a:r>
              <a:rPr lang="cs-CZ" dirty="0" err="1"/>
              <a:t>Siegrist</a:t>
            </a:r>
            <a:r>
              <a:rPr lang="cs-CZ" dirty="0"/>
              <a:t>, 1988) :</a:t>
            </a:r>
          </a:p>
          <a:p>
            <a:r>
              <a:rPr lang="cs-CZ" b="1" dirty="0"/>
              <a:t>Biomedicínský model nemoci </a:t>
            </a:r>
            <a:r>
              <a:rPr lang="cs-CZ" dirty="0"/>
              <a:t>– vztažný systém medicíny – choroba, onemocnění určitou nemocí (</a:t>
            </a:r>
            <a:r>
              <a:rPr lang="cs-CZ" i="1" dirty="0"/>
              <a:t>angl. </a:t>
            </a:r>
            <a:r>
              <a:rPr lang="cs-CZ" i="1" dirty="0" err="1"/>
              <a:t>disease</a:t>
            </a:r>
            <a:r>
              <a:rPr lang="cs-CZ" dirty="0"/>
              <a:t>). </a:t>
            </a:r>
          </a:p>
          <a:p>
            <a:r>
              <a:rPr lang="cs-CZ" b="1" dirty="0"/>
              <a:t>Psychologický model nemoci </a:t>
            </a:r>
            <a:r>
              <a:rPr lang="cs-CZ" dirty="0"/>
              <a:t>– vztažný systém osoby – onemocnění, zdravotní nepohoda (</a:t>
            </a:r>
            <a:r>
              <a:rPr lang="cs-CZ" i="1" dirty="0"/>
              <a:t>angl. </a:t>
            </a:r>
            <a:r>
              <a:rPr lang="cs-CZ" i="1" dirty="0" err="1"/>
              <a:t>illness</a:t>
            </a:r>
            <a:r>
              <a:rPr lang="cs-CZ" dirty="0"/>
              <a:t>).  </a:t>
            </a:r>
          </a:p>
          <a:p>
            <a:r>
              <a:rPr lang="cs-CZ" b="1" dirty="0"/>
              <a:t>Sociologický model nemoci </a:t>
            </a:r>
            <a:r>
              <a:rPr lang="cs-CZ" dirty="0"/>
              <a:t>– vztažný systém působení nemoci  - slabost, nemocnost (</a:t>
            </a:r>
            <a:r>
              <a:rPr lang="cs-CZ" i="1" dirty="0" err="1"/>
              <a:t>angl.sickness</a:t>
            </a:r>
            <a:r>
              <a:rPr lang="cs-CZ" dirty="0"/>
              <a:t>). </a:t>
            </a:r>
          </a:p>
          <a:p>
            <a:r>
              <a:rPr lang="cs-CZ" dirty="0"/>
              <a:t>A. Žáček, J. Holčík a I. Koupilová (1998) rozdělují nemoc  </a:t>
            </a:r>
            <a:r>
              <a:rPr lang="cs-CZ" b="1" dirty="0">
                <a:solidFill>
                  <a:srgbClr val="FF0000"/>
                </a:solidFill>
              </a:rPr>
              <a:t>A) jako objektivní poruchu zdraví; B) nemoc jako vnímanou poruchu zdraví; C) nemoc jako předmět zdravotnických služeb. </a:t>
            </a:r>
          </a:p>
          <a:p>
            <a:r>
              <a:rPr lang="cs-CZ" dirty="0"/>
              <a:t>K setkání všech tří oblastí dochází jen částečně. </a:t>
            </a:r>
          </a:p>
          <a:p>
            <a:endParaRPr lang="cs-CZ" dirty="0"/>
          </a:p>
        </p:txBody>
      </p:sp>
      <p:sp>
        <p:nvSpPr>
          <p:cNvPr id="4" name="Zástupný symbol pro datum 3"/>
          <p:cNvSpPr>
            <a:spLocks noGrp="1"/>
          </p:cNvSpPr>
          <p:nvPr>
            <p:ph type="dt" sz="half" idx="10"/>
          </p:nvPr>
        </p:nvSpPr>
        <p:spPr/>
        <p:txBody>
          <a:bodyPr/>
          <a:lstStyle/>
          <a:p>
            <a:fld id="{E8642BAA-B2D3-4C29-A81A-63B7C4EE69B3}"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52</a:t>
            </a:fld>
            <a:endParaRPr lang="cs-CZ" dirty="0"/>
          </a:p>
        </p:txBody>
      </p:sp>
    </p:spTree>
    <p:extLst>
      <p:ext uri="{BB962C8B-B14F-4D97-AF65-F5344CB8AC3E}">
        <p14:creationId xmlns:p14="http://schemas.microsoft.com/office/powerpoint/2010/main" val="274698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8287" y="750724"/>
            <a:ext cx="7125113" cy="924475"/>
          </a:xfrm>
        </p:spPr>
        <p:txBody>
          <a:bodyPr/>
          <a:lstStyle/>
          <a:p>
            <a:r>
              <a:rPr lang="cs-CZ" b="1" dirty="0"/>
              <a:t>Pojem nemoc</a:t>
            </a:r>
          </a:p>
        </p:txBody>
      </p:sp>
      <p:sp>
        <p:nvSpPr>
          <p:cNvPr id="3" name="Zástupný symbol pro obsah 2"/>
          <p:cNvSpPr>
            <a:spLocks noGrp="1"/>
          </p:cNvSpPr>
          <p:nvPr>
            <p:ph idx="1"/>
          </p:nvPr>
        </p:nvSpPr>
        <p:spPr>
          <a:xfrm>
            <a:off x="838200" y="1528763"/>
            <a:ext cx="10515599" cy="4996581"/>
          </a:xfrm>
          <a:blipFill>
            <a:blip r:embed="rId2"/>
            <a:tile tx="0" ty="0" sx="100000" sy="100000" flip="none" algn="tl"/>
          </a:blipFill>
        </p:spPr>
        <p:txBody>
          <a:bodyPr>
            <a:normAutofit lnSpcReduction="10000"/>
          </a:bodyPr>
          <a:lstStyle/>
          <a:p>
            <a:r>
              <a:rPr lang="cs-CZ" sz="3200" b="1" dirty="0"/>
              <a:t>Pojem nemoc </a:t>
            </a:r>
            <a:r>
              <a:rPr lang="cs-CZ" sz="3200" dirty="0"/>
              <a:t>nelze oddělit zcela od pojmu zdraví. Při posuzování zdravotního stavu často používá termín </a:t>
            </a:r>
            <a:r>
              <a:rPr lang="cs-CZ" sz="3200" b="1" dirty="0"/>
              <a:t>porucha zdraví</a:t>
            </a:r>
            <a:r>
              <a:rPr lang="cs-CZ" sz="3200" dirty="0"/>
              <a:t>, který podle I. </a:t>
            </a:r>
            <a:r>
              <a:rPr lang="cs-CZ" sz="3200" dirty="0" err="1"/>
              <a:t>Gladkého</a:t>
            </a:r>
            <a:r>
              <a:rPr lang="cs-CZ" sz="3200" dirty="0"/>
              <a:t> a L. Strnada (2002) zahrnuje celou oblast patologie, včetně abnormalit a přechodných neurčitých stavů. Porucha zdraví zpravidla jednorázovým nebo krátkodobě působícím poškozením organismu, se nazývá </a:t>
            </a:r>
            <a:r>
              <a:rPr lang="cs-CZ" sz="3200" b="1" dirty="0"/>
              <a:t>úrazem. </a:t>
            </a:r>
            <a:r>
              <a:rPr lang="cs-CZ" sz="3200" dirty="0"/>
              <a:t>Tělesné nebo duševní defekty obvykle trvalého rázu jsou považovány </a:t>
            </a:r>
            <a:r>
              <a:rPr lang="cs-CZ" sz="3200" b="1" dirty="0"/>
              <a:t>za vady</a:t>
            </a:r>
            <a:r>
              <a:rPr lang="cs-CZ" sz="3200" dirty="0"/>
              <a:t>, a to buď vrozené, nebo získané jako následek nemoci nebo úrazu. </a:t>
            </a:r>
          </a:p>
          <a:p>
            <a:r>
              <a:rPr lang="cs-CZ" sz="3200" b="1" dirty="0"/>
              <a:t>Hranice mezi zdravím a nemocí není vždy snadno stanovitelná.</a:t>
            </a:r>
          </a:p>
          <a:p>
            <a:endParaRPr lang="cs-CZ" dirty="0"/>
          </a:p>
          <a:p>
            <a:endParaRPr lang="cs-CZ" dirty="0"/>
          </a:p>
        </p:txBody>
      </p:sp>
      <p:sp>
        <p:nvSpPr>
          <p:cNvPr id="4" name="Zástupný symbol pro datum 3"/>
          <p:cNvSpPr>
            <a:spLocks noGrp="1"/>
          </p:cNvSpPr>
          <p:nvPr>
            <p:ph type="dt" sz="half" idx="10"/>
          </p:nvPr>
        </p:nvSpPr>
        <p:spPr/>
        <p:txBody>
          <a:bodyPr/>
          <a:lstStyle/>
          <a:p>
            <a:fld id="{5CAC2F49-ED8F-4726-AC55-F2EC7B7CA50C}" type="datetime1">
              <a:rPr lang="cs-CZ" smtClean="0"/>
              <a:t>10.03.2023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53</a:t>
            </a:fld>
            <a:endParaRPr lang="cs-CZ" dirty="0"/>
          </a:p>
        </p:txBody>
      </p:sp>
    </p:spTree>
    <p:extLst>
      <p:ext uri="{BB962C8B-B14F-4D97-AF65-F5344CB8AC3E}">
        <p14:creationId xmlns:p14="http://schemas.microsoft.com/office/powerpoint/2010/main" val="202437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88165" y="356775"/>
            <a:ext cx="7125113" cy="924475"/>
          </a:xfrm>
        </p:spPr>
        <p:txBody>
          <a:bodyPr/>
          <a:lstStyle/>
          <a:p>
            <a:r>
              <a:rPr lang="cs-CZ" dirty="0"/>
              <a:t>Etiologická triáda</a:t>
            </a:r>
          </a:p>
        </p:txBody>
      </p:sp>
      <p:sp>
        <p:nvSpPr>
          <p:cNvPr id="3" name="Zástupný symbol pro obsah 2"/>
          <p:cNvSpPr>
            <a:spLocks noGrp="1"/>
          </p:cNvSpPr>
          <p:nvPr>
            <p:ph idx="1"/>
          </p:nvPr>
        </p:nvSpPr>
        <p:spPr>
          <a:xfrm>
            <a:off x="1060175" y="1340769"/>
            <a:ext cx="8996266" cy="4896543"/>
          </a:xfrm>
        </p:spPr>
        <p:txBody>
          <a:bodyPr>
            <a:normAutofit/>
          </a:bodyPr>
          <a:lstStyle/>
          <a:p>
            <a:r>
              <a:rPr lang="cs-CZ" b="1" dirty="0"/>
              <a:t>Biomedicínský model nemoci </a:t>
            </a:r>
            <a:r>
              <a:rPr lang="cs-CZ" dirty="0"/>
              <a:t>úzce koresponduje s přírodovědným přístupem. Pro vznik nemoci je rozhodující stav a působení tří skupin činitelů (etiologická triáda): </a:t>
            </a:r>
          </a:p>
          <a:p>
            <a:r>
              <a:rPr lang="cs-CZ" dirty="0"/>
              <a:t>a) </a:t>
            </a:r>
            <a:r>
              <a:rPr lang="cs-CZ" b="1" dirty="0"/>
              <a:t>původce nemoci </a:t>
            </a:r>
            <a:r>
              <a:rPr lang="cs-CZ" dirty="0"/>
              <a:t>(specifické agens), který vyvolává n. nejen svou přítomností, ale i chyběním (např. avitaminóza), </a:t>
            </a:r>
          </a:p>
          <a:p>
            <a:r>
              <a:rPr lang="cs-CZ" dirty="0"/>
              <a:t>b) </a:t>
            </a:r>
            <a:r>
              <a:rPr lang="cs-CZ" b="1" dirty="0"/>
              <a:t>vnímavý jedinec</a:t>
            </a:r>
            <a:r>
              <a:rPr lang="cs-CZ" dirty="0"/>
              <a:t>,  s jeho demografickými charakteristikami, fyziologickými stavy, imunologickou zkušeností, genetickými predispozicemi, postoji a chováním </a:t>
            </a:r>
          </a:p>
          <a:p>
            <a:r>
              <a:rPr lang="cs-CZ" dirty="0"/>
              <a:t>c) </a:t>
            </a:r>
            <a:r>
              <a:rPr lang="cs-CZ" b="1" dirty="0"/>
              <a:t>zevní prostředí</a:t>
            </a:r>
            <a:r>
              <a:rPr lang="cs-CZ" dirty="0"/>
              <a:t>, které zahrnuje aspekty biologické, chemické,  fyzikální, sociální.</a:t>
            </a:r>
          </a:p>
        </p:txBody>
      </p:sp>
      <p:sp>
        <p:nvSpPr>
          <p:cNvPr id="4" name="Zástupný symbol pro datum 3"/>
          <p:cNvSpPr>
            <a:spLocks noGrp="1"/>
          </p:cNvSpPr>
          <p:nvPr>
            <p:ph type="dt" sz="half" idx="10"/>
          </p:nvPr>
        </p:nvSpPr>
        <p:spPr/>
        <p:txBody>
          <a:bodyPr/>
          <a:lstStyle/>
          <a:p>
            <a:fld id="{38650416-79E7-40ED-80DB-8B4CEBCF9FED}"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54</a:t>
            </a:fld>
            <a:endParaRPr lang="cs-CZ" dirty="0"/>
          </a:p>
        </p:txBody>
      </p:sp>
    </p:spTree>
    <p:extLst>
      <p:ext uri="{BB962C8B-B14F-4D97-AF65-F5344CB8AC3E}">
        <p14:creationId xmlns:p14="http://schemas.microsoft.com/office/powerpoint/2010/main" val="391603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76738" y="620688"/>
            <a:ext cx="7125113" cy="924475"/>
          </a:xfrm>
        </p:spPr>
        <p:txBody>
          <a:bodyPr/>
          <a:lstStyle/>
          <a:p>
            <a:r>
              <a:rPr lang="cs-CZ" dirty="0"/>
              <a:t>Příčiny nemoci</a:t>
            </a:r>
          </a:p>
        </p:txBody>
      </p:sp>
      <p:sp>
        <p:nvSpPr>
          <p:cNvPr id="3" name="Zástupný symbol pro obsah 2"/>
          <p:cNvSpPr>
            <a:spLocks noGrp="1"/>
          </p:cNvSpPr>
          <p:nvPr>
            <p:ph idx="1"/>
          </p:nvPr>
        </p:nvSpPr>
        <p:spPr>
          <a:xfrm>
            <a:off x="1656523" y="1761188"/>
            <a:ext cx="8399918" cy="4476124"/>
          </a:xfrm>
        </p:spPr>
        <p:txBody>
          <a:bodyPr>
            <a:normAutofit fontScale="92500" lnSpcReduction="10000"/>
          </a:bodyPr>
          <a:lstStyle/>
          <a:p>
            <a:r>
              <a:rPr lang="cs-CZ" dirty="0"/>
              <a:t>Nemoc může být způsobená určitou příčinou (</a:t>
            </a:r>
            <a:r>
              <a:rPr lang="cs-CZ" dirty="0" err="1"/>
              <a:t>monokauzalita</a:t>
            </a:r>
            <a:r>
              <a:rPr lang="cs-CZ" dirty="0"/>
              <a:t>) nebo řadou příčin (</a:t>
            </a:r>
            <a:r>
              <a:rPr lang="cs-CZ" dirty="0" err="1"/>
              <a:t>multikauzalita</a:t>
            </a:r>
            <a:r>
              <a:rPr lang="cs-CZ" dirty="0"/>
              <a:t>).</a:t>
            </a:r>
          </a:p>
          <a:p>
            <a:r>
              <a:rPr lang="cs-CZ" b="1" dirty="0" err="1"/>
              <a:t>Multikauzalita</a:t>
            </a:r>
            <a:r>
              <a:rPr lang="cs-CZ" dirty="0"/>
              <a:t> je patrná zvláště na vzniku chronických a tzv. civilizačních nemocí. </a:t>
            </a:r>
          </a:p>
          <a:p>
            <a:r>
              <a:rPr lang="cs-CZ" dirty="0"/>
              <a:t>Infekční nemoci, u kterých je obvykle znám </a:t>
            </a:r>
            <a:r>
              <a:rPr lang="cs-CZ" b="1" dirty="0"/>
              <a:t>specifický agens</a:t>
            </a:r>
            <a:r>
              <a:rPr lang="cs-CZ" dirty="0"/>
              <a:t>, také propukají zejména </a:t>
            </a:r>
            <a:r>
              <a:rPr lang="cs-CZ" b="1" dirty="0">
                <a:solidFill>
                  <a:srgbClr val="FF0000"/>
                </a:solidFill>
              </a:rPr>
              <a:t>při synergickém účinku více faktorů</a:t>
            </a:r>
            <a:r>
              <a:rPr lang="cs-CZ" dirty="0">
                <a:solidFill>
                  <a:srgbClr val="FF0000"/>
                </a:solidFill>
              </a:rPr>
              <a:t>. </a:t>
            </a:r>
          </a:p>
          <a:p>
            <a:r>
              <a:rPr lang="cs-CZ" b="1" dirty="0"/>
              <a:t>Je nutné rozlišovat faktory příčinné a podmiňující. </a:t>
            </a:r>
          </a:p>
          <a:p>
            <a:r>
              <a:rPr lang="cs-CZ" i="1" dirty="0"/>
              <a:t>Za podmiňující faktory jsou označovány rizikové znaky a rizikové osoby, tj. vlastnosti či okolnosti života člověka, které zvyšují pravděpodobnost vzniku nemoci nebo zhoršují průběh již existující nemoci. </a:t>
            </a:r>
          </a:p>
        </p:txBody>
      </p:sp>
      <p:sp>
        <p:nvSpPr>
          <p:cNvPr id="4" name="Zástupný symbol pro datum 3"/>
          <p:cNvSpPr>
            <a:spLocks noGrp="1"/>
          </p:cNvSpPr>
          <p:nvPr>
            <p:ph type="dt" sz="half" idx="10"/>
          </p:nvPr>
        </p:nvSpPr>
        <p:spPr/>
        <p:txBody>
          <a:bodyPr/>
          <a:lstStyle/>
          <a:p>
            <a:fld id="{F76D663D-B2AF-476B-9AE9-C881BB6144A9}"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55</a:t>
            </a:fld>
            <a:endParaRPr lang="cs-CZ" dirty="0"/>
          </a:p>
        </p:txBody>
      </p:sp>
    </p:spTree>
    <p:extLst>
      <p:ext uri="{BB962C8B-B14F-4D97-AF65-F5344CB8AC3E}">
        <p14:creationId xmlns:p14="http://schemas.microsoft.com/office/powerpoint/2010/main" val="12153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62100" y="551553"/>
            <a:ext cx="7125113" cy="924475"/>
          </a:xfrm>
        </p:spPr>
        <p:txBody>
          <a:bodyPr/>
          <a:lstStyle/>
          <a:p>
            <a:r>
              <a:rPr lang="cs-CZ" dirty="0"/>
              <a:t>Rizikové faktory</a:t>
            </a:r>
          </a:p>
        </p:txBody>
      </p:sp>
      <p:sp>
        <p:nvSpPr>
          <p:cNvPr id="3" name="Zástupný symbol pro obsah 2"/>
          <p:cNvSpPr>
            <a:spLocks noGrp="1"/>
          </p:cNvSpPr>
          <p:nvPr>
            <p:ph idx="1"/>
          </p:nvPr>
        </p:nvSpPr>
        <p:spPr>
          <a:xfrm>
            <a:off x="1192696" y="1696278"/>
            <a:ext cx="9409043" cy="4610169"/>
          </a:xfrm>
        </p:spPr>
        <p:txBody>
          <a:bodyPr>
            <a:normAutofit lnSpcReduction="10000"/>
          </a:bodyPr>
          <a:lstStyle/>
          <a:p>
            <a:r>
              <a:rPr lang="cs-CZ" dirty="0"/>
              <a:t>Rizikové faktory se nacházejí jak v zevním, tak ve vnitřním prostředí. </a:t>
            </a:r>
          </a:p>
          <a:p>
            <a:r>
              <a:rPr lang="cs-CZ" dirty="0"/>
              <a:t>V </a:t>
            </a:r>
            <a:r>
              <a:rPr lang="cs-CZ" b="1" dirty="0"/>
              <a:t>zevním prostředí </a:t>
            </a:r>
            <a:r>
              <a:rPr lang="cs-CZ" dirty="0"/>
              <a:t>jsou to zejm. prach, kouř, záření, hluk, toxické látky, konfliktní soc. vztahy, špatné ekonomické podmínky, tíživé spol. poměry, soc. útlak apod. </a:t>
            </a:r>
          </a:p>
          <a:p>
            <a:r>
              <a:rPr lang="cs-CZ" dirty="0"/>
              <a:t>Ve </a:t>
            </a:r>
            <a:r>
              <a:rPr lang="cs-CZ" b="1" dirty="0"/>
              <a:t>vnitřním prostředí </a:t>
            </a:r>
            <a:r>
              <a:rPr lang="cs-CZ" dirty="0"/>
              <a:t>nedostatečné imunologické vlastnosti, genetické poruchy, zvýšené hladiny látek v krvi, zvýšený krevní tlak, kritická období života, škodlivé životní návyky, zejm. nedostatečná či nadbytečná výživa, kouření, nedostatek pohybu aj. </a:t>
            </a:r>
          </a:p>
          <a:p>
            <a:r>
              <a:rPr lang="cs-CZ" dirty="0"/>
              <a:t>Jednotlivé škodliviny způsobující nemoc jsou označovány pojmem </a:t>
            </a:r>
            <a:r>
              <a:rPr lang="cs-CZ" b="1" dirty="0">
                <a:solidFill>
                  <a:srgbClr val="FF0000"/>
                </a:solidFill>
              </a:rPr>
              <a:t>noxa. </a:t>
            </a:r>
          </a:p>
        </p:txBody>
      </p:sp>
      <p:sp>
        <p:nvSpPr>
          <p:cNvPr id="4" name="Zástupný symbol pro datum 3"/>
          <p:cNvSpPr>
            <a:spLocks noGrp="1"/>
          </p:cNvSpPr>
          <p:nvPr>
            <p:ph type="dt" sz="half" idx="10"/>
          </p:nvPr>
        </p:nvSpPr>
        <p:spPr/>
        <p:txBody>
          <a:bodyPr/>
          <a:lstStyle/>
          <a:p>
            <a:fld id="{3D173D67-4CD5-4A5D-B7CC-B3F3C8152F55}"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56</a:t>
            </a:fld>
            <a:endParaRPr lang="cs-CZ" dirty="0"/>
          </a:p>
        </p:txBody>
      </p:sp>
    </p:spTree>
    <p:extLst>
      <p:ext uri="{BB962C8B-B14F-4D97-AF65-F5344CB8AC3E}">
        <p14:creationId xmlns:p14="http://schemas.microsoft.com/office/powerpoint/2010/main" val="151742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62100" y="542933"/>
            <a:ext cx="7125113" cy="924475"/>
          </a:xfrm>
        </p:spPr>
        <p:txBody>
          <a:bodyPr/>
          <a:lstStyle/>
          <a:p>
            <a:r>
              <a:rPr lang="cs-CZ" dirty="0"/>
              <a:t>Průběh nemoci</a:t>
            </a:r>
          </a:p>
        </p:txBody>
      </p:sp>
      <p:sp>
        <p:nvSpPr>
          <p:cNvPr id="3" name="Zástupný symbol pro obsah 2"/>
          <p:cNvSpPr>
            <a:spLocks noGrp="1"/>
          </p:cNvSpPr>
          <p:nvPr>
            <p:ph idx="1"/>
          </p:nvPr>
        </p:nvSpPr>
        <p:spPr>
          <a:xfrm>
            <a:off x="1205948" y="1467408"/>
            <a:ext cx="8685715" cy="4847659"/>
          </a:xfrm>
        </p:spPr>
        <p:txBody>
          <a:bodyPr>
            <a:normAutofit/>
          </a:bodyPr>
          <a:lstStyle/>
          <a:p>
            <a:r>
              <a:rPr lang="cs-CZ" sz="2400" dirty="0"/>
              <a:t>Časový průběh nemoci lze v této souvislosti rozdělit na údobí </a:t>
            </a:r>
          </a:p>
          <a:p>
            <a:r>
              <a:rPr lang="cs-CZ" b="1" dirty="0"/>
              <a:t>1. </a:t>
            </a:r>
            <a:r>
              <a:rPr lang="cs-CZ" b="1" dirty="0" err="1"/>
              <a:t>prepatogeneze</a:t>
            </a:r>
            <a:r>
              <a:rPr lang="cs-CZ" dirty="0"/>
              <a:t>, </a:t>
            </a:r>
          </a:p>
          <a:p>
            <a:r>
              <a:rPr lang="cs-CZ" b="1" dirty="0"/>
              <a:t>2. časná patogeneze </a:t>
            </a:r>
            <a:r>
              <a:rPr lang="cs-CZ" dirty="0"/>
              <a:t>(latentní fáze, asymptomatická čili subklinická fáze), </a:t>
            </a:r>
          </a:p>
          <a:p>
            <a:r>
              <a:rPr lang="cs-CZ" b="1" dirty="0"/>
              <a:t>3. rozvinutá patogeneze </a:t>
            </a:r>
            <a:r>
              <a:rPr lang="cs-CZ" dirty="0"/>
              <a:t>(někdy prodromální stadium s nespecifické příznaky, jako je únavnost apod.), </a:t>
            </a:r>
          </a:p>
          <a:p>
            <a:r>
              <a:rPr lang="cs-CZ" dirty="0"/>
              <a:t>4. </a:t>
            </a:r>
            <a:r>
              <a:rPr lang="cs-CZ" b="1" dirty="0"/>
              <a:t>ukončení patologického procesu </a:t>
            </a:r>
            <a:r>
              <a:rPr lang="cs-CZ" dirty="0"/>
              <a:t>(s vyléčením celkovým nebo s vyléčením s trvalými následky či přechodem do chronické formy nebo smrti).</a:t>
            </a:r>
          </a:p>
        </p:txBody>
      </p:sp>
      <p:sp>
        <p:nvSpPr>
          <p:cNvPr id="4" name="Zástupný symbol pro datum 3"/>
          <p:cNvSpPr>
            <a:spLocks noGrp="1"/>
          </p:cNvSpPr>
          <p:nvPr>
            <p:ph type="dt" sz="half" idx="10"/>
          </p:nvPr>
        </p:nvSpPr>
        <p:spPr/>
        <p:txBody>
          <a:bodyPr/>
          <a:lstStyle/>
          <a:p>
            <a:fld id="{CD5D2CE8-A6B4-4F15-80A9-DD8C7B2D9094}"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57</a:t>
            </a:fld>
            <a:endParaRPr lang="cs-CZ" dirty="0"/>
          </a:p>
        </p:txBody>
      </p:sp>
    </p:spTree>
    <p:extLst>
      <p:ext uri="{BB962C8B-B14F-4D97-AF65-F5344CB8AC3E}">
        <p14:creationId xmlns:p14="http://schemas.microsoft.com/office/powerpoint/2010/main" val="51395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1BE3A48D-A677-426F-871B-2956F66E8DAE}"/>
              </a:ext>
            </a:extLst>
          </p:cNvPr>
          <p:cNvPicPr>
            <a:picLocks noGrp="1"/>
          </p:cNvPicPr>
          <p:nvPr>
            <p:ph idx="1"/>
          </p:nvPr>
        </p:nvPicPr>
        <p:blipFill>
          <a:blip r:embed="rId2" cstate="print"/>
          <a:stretch>
            <a:fillRect/>
          </a:stretch>
        </p:blipFill>
        <p:spPr>
          <a:xfrm>
            <a:off x="848139" y="185530"/>
            <a:ext cx="10389704" cy="6559827"/>
          </a:xfrm>
          <a:prstGeom prst="rect">
            <a:avLst/>
          </a:prstGeom>
        </p:spPr>
      </p:pic>
      <p:sp>
        <p:nvSpPr>
          <p:cNvPr id="5" name="Zástupný symbol pro datum 4">
            <a:extLst>
              <a:ext uri="{FF2B5EF4-FFF2-40B4-BE49-F238E27FC236}">
                <a16:creationId xmlns:a16="http://schemas.microsoft.com/office/drawing/2014/main" id="{44F5A1E8-59F8-4BDD-9A5B-B2E553075509}"/>
              </a:ext>
            </a:extLst>
          </p:cNvPr>
          <p:cNvSpPr>
            <a:spLocks noGrp="1"/>
          </p:cNvSpPr>
          <p:nvPr>
            <p:ph type="dt" sz="half" idx="10"/>
          </p:nvPr>
        </p:nvSpPr>
        <p:spPr/>
        <p:txBody>
          <a:bodyPr/>
          <a:lstStyle/>
          <a:p>
            <a:pPr rtl="0"/>
            <a:fld id="{F3E53A30-5045-4A75-A250-218E43CB293F}" type="datetime1">
              <a:rPr lang="cs-CZ" smtClean="0"/>
              <a:t>10.03.2023</a:t>
            </a:fld>
            <a:endParaRPr lang="cs-CZ" dirty="0"/>
          </a:p>
        </p:txBody>
      </p:sp>
      <p:sp>
        <p:nvSpPr>
          <p:cNvPr id="6" name="Zástupný symbol pro zápatí 5">
            <a:extLst>
              <a:ext uri="{FF2B5EF4-FFF2-40B4-BE49-F238E27FC236}">
                <a16:creationId xmlns:a16="http://schemas.microsoft.com/office/drawing/2014/main" id="{6CB5D5E3-1A45-46CC-9709-375614A95A55}"/>
              </a:ext>
            </a:extLst>
          </p:cNvPr>
          <p:cNvSpPr>
            <a:spLocks noGrp="1"/>
          </p:cNvSpPr>
          <p:nvPr>
            <p:ph type="ftr" sz="quarter" idx="11"/>
          </p:nvPr>
        </p:nvSpPr>
        <p:spPr/>
        <p:txBody>
          <a:bodyPr/>
          <a:lstStyle/>
          <a:p>
            <a:pPr rtl="0"/>
            <a:r>
              <a:rPr lang="pl-PL"/>
              <a:t>FF_kurz_psycholog_ve_zdravotnictví</a:t>
            </a:r>
            <a:endParaRPr lang="cs-CZ" dirty="0"/>
          </a:p>
        </p:txBody>
      </p:sp>
      <p:sp>
        <p:nvSpPr>
          <p:cNvPr id="7" name="Zástupný symbol pro číslo snímku 6">
            <a:extLst>
              <a:ext uri="{FF2B5EF4-FFF2-40B4-BE49-F238E27FC236}">
                <a16:creationId xmlns:a16="http://schemas.microsoft.com/office/drawing/2014/main" id="{577FE713-7CF3-4C32-B263-97679886C1A8}"/>
              </a:ext>
            </a:extLst>
          </p:cNvPr>
          <p:cNvSpPr>
            <a:spLocks noGrp="1"/>
          </p:cNvSpPr>
          <p:nvPr>
            <p:ph type="sldNum" sz="quarter" idx="12"/>
          </p:nvPr>
        </p:nvSpPr>
        <p:spPr/>
        <p:txBody>
          <a:bodyPr/>
          <a:lstStyle/>
          <a:p>
            <a:pPr rtl="0"/>
            <a:fld id="{71B7BAC7-FE87-40F6-AA24-4F4685D1B022}" type="slidenum">
              <a:rPr lang="cs-CZ" noProof="0" smtClean="0"/>
              <a:t>58</a:t>
            </a:fld>
            <a:endParaRPr lang="cs-CZ" noProof="0" dirty="0"/>
          </a:p>
        </p:txBody>
      </p:sp>
    </p:spTree>
    <p:extLst>
      <p:ext uri="{BB962C8B-B14F-4D97-AF65-F5344CB8AC3E}">
        <p14:creationId xmlns:p14="http://schemas.microsoft.com/office/powerpoint/2010/main" val="35059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785FB-04A5-4C2B-BEAE-1194E6ADE245}"/>
              </a:ext>
            </a:extLst>
          </p:cNvPr>
          <p:cNvSpPr>
            <a:spLocks noGrp="1"/>
          </p:cNvSpPr>
          <p:nvPr>
            <p:ph type="title"/>
          </p:nvPr>
        </p:nvSpPr>
        <p:spPr/>
        <p:txBody>
          <a:bodyPr/>
          <a:lstStyle/>
          <a:p>
            <a:r>
              <a:rPr lang="cs-CZ" b="1" dirty="0"/>
              <a:t>Vliv dědičnosti</a:t>
            </a:r>
          </a:p>
        </p:txBody>
      </p:sp>
      <p:sp>
        <p:nvSpPr>
          <p:cNvPr id="3" name="Zástupný symbol pro obsah 2">
            <a:extLst>
              <a:ext uri="{FF2B5EF4-FFF2-40B4-BE49-F238E27FC236}">
                <a16:creationId xmlns:a16="http://schemas.microsoft.com/office/drawing/2014/main" id="{13296C5F-94DE-488C-AC70-D31AA978839B}"/>
              </a:ext>
            </a:extLst>
          </p:cNvPr>
          <p:cNvSpPr>
            <a:spLocks noGrp="1"/>
          </p:cNvSpPr>
          <p:nvPr>
            <p:ph idx="1"/>
          </p:nvPr>
        </p:nvSpPr>
        <p:spPr>
          <a:xfrm>
            <a:off x="838200" y="1690688"/>
            <a:ext cx="10515600" cy="4802187"/>
          </a:xfrm>
          <a:ln w="155575" cmpd="thickThin">
            <a:solidFill>
              <a:srgbClr val="00B0F0"/>
            </a:solidFill>
          </a:ln>
        </p:spPr>
        <p:txBody>
          <a:bodyPr/>
          <a:lstStyle/>
          <a:p>
            <a:pPr>
              <a:lnSpc>
                <a:spcPct val="100000"/>
              </a:lnSpc>
            </a:pPr>
            <a:r>
              <a:rPr lang="cs-CZ" dirty="0"/>
              <a:t>Studie sledujících výskyt N v rodinách odhalila </a:t>
            </a:r>
            <a:r>
              <a:rPr lang="cs-CZ" b="1" dirty="0"/>
              <a:t>2x - 3x větší prevalenci u příbuzných první generace </a:t>
            </a:r>
            <a:r>
              <a:rPr lang="cs-CZ" dirty="0"/>
              <a:t>než mezi kontrolními osobami. </a:t>
            </a:r>
          </a:p>
          <a:p>
            <a:pPr>
              <a:lnSpc>
                <a:spcPct val="100000"/>
              </a:lnSpc>
            </a:pPr>
            <a:r>
              <a:rPr lang="cs-CZ" dirty="0"/>
              <a:t>U většiny nemocí </a:t>
            </a:r>
            <a:r>
              <a:rPr lang="cs-CZ" b="1" u="sng" dirty="0"/>
              <a:t>neznáme</a:t>
            </a:r>
            <a:r>
              <a:rPr lang="cs-CZ" dirty="0"/>
              <a:t> všechny rizikové faktory, takže jsou lidé, kteří nemají žádné rizikové faktory, ale onemocní a naopak. </a:t>
            </a:r>
          </a:p>
          <a:p>
            <a:pPr>
              <a:lnSpc>
                <a:spcPct val="100000"/>
              </a:lnSpc>
            </a:pPr>
            <a:r>
              <a:rPr lang="cs-CZ" dirty="0"/>
              <a:t>Je třeba rozlišovat mezi </a:t>
            </a:r>
            <a:r>
              <a:rPr lang="cs-CZ" b="1" dirty="0"/>
              <a:t>rizikovými faktory </a:t>
            </a:r>
            <a:r>
              <a:rPr lang="cs-CZ" dirty="0"/>
              <a:t>(např. poruchy tukového metabolismu) a mezi </a:t>
            </a:r>
            <a:r>
              <a:rPr lang="cs-CZ" b="1" dirty="0"/>
              <a:t>rizikovými indikátory </a:t>
            </a:r>
            <a:r>
              <a:rPr lang="cs-CZ" dirty="0"/>
              <a:t>(např. abnormní elektrokardiogram). Rozlišení je důležité z hlediska strategie boje proti nemoci a z hlediska cílené prevence. (</a:t>
            </a:r>
            <a:r>
              <a:rPr lang="cs-CZ" dirty="0" err="1"/>
              <a:t>Gladkij</a:t>
            </a:r>
            <a:r>
              <a:rPr lang="cs-CZ" dirty="0"/>
              <a:t>, Koldová, 2005, 47 – 48)</a:t>
            </a:r>
          </a:p>
          <a:p>
            <a:endParaRPr lang="cs-CZ" dirty="0"/>
          </a:p>
        </p:txBody>
      </p:sp>
    </p:spTree>
    <p:extLst>
      <p:ext uri="{BB962C8B-B14F-4D97-AF65-F5344CB8AC3E}">
        <p14:creationId xmlns:p14="http://schemas.microsoft.com/office/powerpoint/2010/main" val="288206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17982" y="173930"/>
            <a:ext cx="9029700" cy="1325563"/>
          </a:xfrm>
        </p:spPr>
        <p:txBody>
          <a:bodyPr/>
          <a:lstStyle/>
          <a:p>
            <a:r>
              <a:rPr lang="cs-CZ" dirty="0"/>
              <a:t>Definice zdraví (a)</a:t>
            </a:r>
          </a:p>
        </p:txBody>
      </p:sp>
      <p:sp>
        <p:nvSpPr>
          <p:cNvPr id="3" name="Zástupný symbol pro obsah 2"/>
          <p:cNvSpPr>
            <a:spLocks noGrp="1"/>
          </p:cNvSpPr>
          <p:nvPr>
            <p:ph idx="1"/>
          </p:nvPr>
        </p:nvSpPr>
        <p:spPr>
          <a:xfrm>
            <a:off x="1417982" y="1556793"/>
            <a:ext cx="8613913" cy="4464495"/>
          </a:xfrm>
        </p:spPr>
        <p:txBody>
          <a:bodyPr>
            <a:noAutofit/>
          </a:bodyPr>
          <a:lstStyle/>
          <a:p>
            <a:pPr>
              <a:lnSpc>
                <a:spcPct val="100000"/>
              </a:lnSpc>
            </a:pPr>
            <a:r>
              <a:rPr lang="cs-CZ" sz="2400" b="1" dirty="0"/>
              <a:t>Podle Bureše (1960) je zdraví potenciálem schopností organismu přizpůsobit se, snést, a vyvážit měnící se nároky vnitřního i zevního prostředí bez narušení životních funkcí.</a:t>
            </a:r>
            <a:r>
              <a:rPr lang="cs-CZ" sz="2400" dirty="0"/>
              <a:t> </a:t>
            </a:r>
          </a:p>
          <a:p>
            <a:pPr>
              <a:lnSpc>
                <a:spcPct val="100000"/>
              </a:lnSpc>
            </a:pPr>
            <a:r>
              <a:rPr lang="cs-CZ" sz="2400" dirty="0"/>
              <a:t>Definice hovoří o potenciálu zdraví člověka. Potenciál není neměnnou veličinou, může být dobíjen i oslabován. </a:t>
            </a:r>
          </a:p>
          <a:p>
            <a:pPr>
              <a:lnSpc>
                <a:spcPct val="100000"/>
              </a:lnSpc>
            </a:pPr>
            <a:r>
              <a:rPr lang="cs-CZ" sz="2400" dirty="0"/>
              <a:t>Na zvyšování potenciálu zdraví (podporu zdraví a primární prevenci) obyvatelstva by měla být také zaměřena </a:t>
            </a:r>
            <a:r>
              <a:rPr lang="cs-CZ" sz="2400" b="1" dirty="0"/>
              <a:t>zdravotní politika. </a:t>
            </a:r>
          </a:p>
        </p:txBody>
      </p:sp>
      <p:sp>
        <p:nvSpPr>
          <p:cNvPr id="4" name="Zástupný symbol pro datum 3"/>
          <p:cNvSpPr>
            <a:spLocks noGrp="1"/>
          </p:cNvSpPr>
          <p:nvPr>
            <p:ph type="dt" sz="half" idx="10"/>
          </p:nvPr>
        </p:nvSpPr>
        <p:spPr/>
        <p:txBody>
          <a:bodyPr/>
          <a:lstStyle/>
          <a:p>
            <a:fld id="{245DDF48-4787-4182-BB77-B4E7768BA1CD}"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6</a:t>
            </a:fld>
            <a:endParaRPr lang="cs-CZ"/>
          </a:p>
        </p:txBody>
      </p:sp>
    </p:spTree>
    <p:extLst>
      <p:ext uri="{BB962C8B-B14F-4D97-AF65-F5344CB8AC3E}">
        <p14:creationId xmlns:p14="http://schemas.microsoft.com/office/powerpoint/2010/main" val="277434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a:bodyPr>
          <a:lstStyle/>
          <a:p>
            <a:r>
              <a:rPr lang="cs-CZ" sz="6000" b="1" dirty="0"/>
              <a:t>Měření poruch zdraví</a:t>
            </a:r>
            <a:endParaRPr lang="en-US" sz="6000" b="1" dirty="0"/>
          </a:p>
        </p:txBody>
      </p:sp>
      <p:sp>
        <p:nvSpPr>
          <p:cNvPr id="3" name="Zástupný symbol pro obsah 2"/>
          <p:cNvSpPr>
            <a:spLocks noGrp="1"/>
          </p:cNvSpPr>
          <p:nvPr>
            <p:ph idx="1"/>
          </p:nvPr>
        </p:nvSpPr>
        <p:spPr/>
        <p:txBody>
          <a:bodyPr>
            <a:normAutofit fontScale="85000" lnSpcReduction="20000"/>
          </a:bodyPr>
          <a:lstStyle/>
          <a:p>
            <a:pPr marL="514350" indent="-514350">
              <a:buFont typeface="+mj-lt"/>
              <a:buAutoNum type="alphaUcPeriod"/>
            </a:pPr>
            <a:r>
              <a:rPr lang="cs-CZ" b="1" dirty="0"/>
              <a:t>Aktivně (lékař zve k vyšetření)</a:t>
            </a:r>
          </a:p>
          <a:p>
            <a:pPr marL="514350" indent="-514350">
              <a:buFont typeface="+mj-lt"/>
              <a:buAutoNum type="alphaUcPeriod"/>
            </a:pPr>
            <a:r>
              <a:rPr lang="cs-CZ" b="1" dirty="0"/>
              <a:t>Pasivně (jsou vyšetřováni, jak přicházejí)</a:t>
            </a:r>
          </a:p>
          <a:p>
            <a:pPr marL="514350" indent="-514350">
              <a:buFont typeface="+mj-lt"/>
              <a:buAutoNum type="alphaUcPeriod"/>
            </a:pPr>
            <a:r>
              <a:rPr lang="cs-CZ" b="1" dirty="0"/>
              <a:t>Vyčerpávajícím způsobem,</a:t>
            </a:r>
          </a:p>
          <a:p>
            <a:pPr marL="514350" indent="-514350">
              <a:buFont typeface="+mj-lt"/>
              <a:buAutoNum type="alphaUcPeriod"/>
            </a:pPr>
            <a:r>
              <a:rPr lang="cs-CZ" b="1" dirty="0"/>
              <a:t>Výběrově,</a:t>
            </a:r>
          </a:p>
          <a:p>
            <a:pPr marL="514350" indent="-514350">
              <a:buFont typeface="+mj-lt"/>
              <a:buAutoNum type="alphaUcPeriod"/>
            </a:pPr>
            <a:r>
              <a:rPr lang="cs-CZ" b="1" dirty="0"/>
              <a:t>Přímým vyšetřováním (somatické, laboratorní..)</a:t>
            </a:r>
          </a:p>
          <a:p>
            <a:pPr marL="514350" indent="-514350">
              <a:buFont typeface="+mj-lt"/>
              <a:buAutoNum type="alphaUcPeriod"/>
            </a:pPr>
            <a:r>
              <a:rPr lang="cs-CZ" b="1" dirty="0"/>
              <a:t>Nepřímé (způsob života, dokumentace, anamnéza, dotazník)</a:t>
            </a:r>
          </a:p>
          <a:p>
            <a:pPr marL="514350" indent="-514350">
              <a:buFont typeface="+mj-lt"/>
              <a:buAutoNum type="alphaUcPeriod"/>
            </a:pPr>
            <a:r>
              <a:rPr lang="cs-CZ" b="1" dirty="0"/>
              <a:t>Jednorázové</a:t>
            </a:r>
          </a:p>
          <a:p>
            <a:pPr marL="514350" indent="-514350">
              <a:buFont typeface="+mj-lt"/>
              <a:buAutoNum type="alphaUcPeriod"/>
            </a:pPr>
            <a:r>
              <a:rPr lang="cs-CZ" b="1" dirty="0"/>
              <a:t>Longitudinální</a:t>
            </a:r>
          </a:p>
          <a:p>
            <a:pPr marL="514350" indent="-514350">
              <a:buFont typeface="+mj-lt"/>
              <a:buAutoNum type="alphaUcPeriod"/>
            </a:pPr>
            <a:r>
              <a:rPr lang="cs-CZ" b="1" dirty="0"/>
              <a:t>Retrospektivní (pátrá po determinantách poruchy zdraví v minulosti při přítomnosti poruchy zdraví v současnosti)</a:t>
            </a:r>
          </a:p>
          <a:p>
            <a:pPr marL="514350" indent="-514350">
              <a:buFont typeface="+mj-lt"/>
              <a:buAutoNum type="alphaUcPeriod"/>
            </a:pPr>
            <a:r>
              <a:rPr lang="cs-CZ" b="1" dirty="0"/>
              <a:t>Prospektivní (pátrá, jak se předpokládané determinanty, působící v současnosti, projeví na zdravotním stavu v budoucnosti).</a:t>
            </a:r>
          </a:p>
        </p:txBody>
      </p:sp>
      <p:sp>
        <p:nvSpPr>
          <p:cNvPr id="4" name="Zástupný symbol pro datum 3"/>
          <p:cNvSpPr>
            <a:spLocks noGrp="1"/>
          </p:cNvSpPr>
          <p:nvPr>
            <p:ph type="dt" sz="half" idx="10"/>
          </p:nvPr>
        </p:nvSpPr>
        <p:spPr/>
        <p:txBody>
          <a:bodyPr/>
          <a:lstStyle/>
          <a:p>
            <a:fld id="{C46BA2B8-5EEA-4454-A9AB-279EC763D210}"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36753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a:bodyPr>
          <a:lstStyle/>
          <a:p>
            <a:r>
              <a:rPr lang="cs-CZ" b="1" dirty="0"/>
              <a:t>Populační přístup (PP)</a:t>
            </a:r>
            <a:endParaRPr lang="en-US" b="1" dirty="0"/>
          </a:p>
        </p:txBody>
      </p:sp>
      <p:sp>
        <p:nvSpPr>
          <p:cNvPr id="3" name="Zástupný symbol pro obsah 2"/>
          <p:cNvSpPr>
            <a:spLocks noGrp="1"/>
          </p:cNvSpPr>
          <p:nvPr>
            <p:ph idx="1"/>
          </p:nvPr>
        </p:nvSpPr>
        <p:spPr>
          <a:xfrm>
            <a:off x="1981200" y="1628800"/>
            <a:ext cx="8229600" cy="4392488"/>
          </a:xfrm>
        </p:spPr>
        <p:txBody>
          <a:bodyPr>
            <a:noAutofit/>
          </a:bodyPr>
          <a:lstStyle/>
          <a:p>
            <a:pPr marL="0" indent="0">
              <a:buNone/>
            </a:pPr>
            <a:r>
              <a:rPr lang="cs-CZ" sz="2000" b="1" dirty="0"/>
              <a:t>Prevence zaměřená na celou populaci </a:t>
            </a:r>
            <a:r>
              <a:rPr lang="cs-CZ" sz="2000" dirty="0"/>
              <a:t>(např. způsob školního stravování, bezpečnosti na silnicích, péči o hygienu veřejného prostředí, celoplošného očkování, zákazu kouření na veřejných místech apod.) Potřebu PP opravňují tyto skutečnosti:</a:t>
            </a:r>
          </a:p>
          <a:p>
            <a:pPr marL="0" indent="0">
              <a:buNone/>
            </a:pPr>
            <a:r>
              <a:rPr lang="cs-CZ" sz="2000" dirty="0"/>
              <a:t>Mimořádný rozsah problému</a:t>
            </a:r>
          </a:p>
          <a:p>
            <a:pPr marL="0" indent="0">
              <a:buNone/>
            </a:pPr>
            <a:r>
              <a:rPr lang="cs-CZ" sz="2000" dirty="0"/>
              <a:t>Problémy, které se dlouho rozvíjejí skrytě </a:t>
            </a:r>
          </a:p>
          <a:p>
            <a:pPr marL="0" indent="0">
              <a:buNone/>
            </a:pPr>
            <a:r>
              <a:rPr lang="cs-CZ" sz="2000" dirty="0"/>
              <a:t>Problémy, které se projevují až v pozdních stádiích</a:t>
            </a:r>
          </a:p>
          <a:p>
            <a:pPr marL="0" indent="0">
              <a:buNone/>
            </a:pPr>
            <a:r>
              <a:rPr lang="cs-CZ" sz="2000" dirty="0"/>
              <a:t>Problémy, které ovlivňují určité rizikové faktory a tyto faktory se v dané společnosti vyskytují ve významném množství</a:t>
            </a:r>
          </a:p>
          <a:p>
            <a:pPr marL="0" indent="0">
              <a:buNone/>
            </a:pPr>
            <a:r>
              <a:rPr lang="cs-CZ" sz="2000" dirty="0"/>
              <a:t>Problémy, u kterých je možno populačním opatřením zvýšit zdravotní stav celé společnosti</a:t>
            </a:r>
          </a:p>
          <a:p>
            <a:pPr marL="0" indent="0">
              <a:buNone/>
            </a:pPr>
            <a:r>
              <a:rPr lang="cs-CZ" dirty="0"/>
              <a:t>Je cílem ekonomicky a efektivně zajistit </a:t>
            </a:r>
            <a:r>
              <a:rPr lang="cs-CZ" sz="2400" b="1" dirty="0"/>
              <a:t>ZDRAVOTNICKOU PÉČI</a:t>
            </a:r>
          </a:p>
        </p:txBody>
      </p:sp>
      <p:sp>
        <p:nvSpPr>
          <p:cNvPr id="4" name="Zástupný symbol pro datum 3"/>
          <p:cNvSpPr>
            <a:spLocks noGrp="1"/>
          </p:cNvSpPr>
          <p:nvPr>
            <p:ph type="dt" sz="half" idx="10"/>
          </p:nvPr>
        </p:nvSpPr>
        <p:spPr/>
        <p:txBody>
          <a:bodyPr/>
          <a:lstStyle/>
          <a:p>
            <a:fld id="{FA25DAF6-E17E-446F-8304-6D49EE85D1A4}"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25555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a:bodyPr>
          <a:lstStyle/>
          <a:p>
            <a:r>
              <a:rPr lang="cs-CZ" sz="6000" b="1" dirty="0"/>
              <a:t>Rizikový přístup (RP)</a:t>
            </a:r>
            <a:endParaRPr lang="en-US" sz="6000" b="1" dirty="0"/>
          </a:p>
        </p:txBody>
      </p:sp>
      <p:sp>
        <p:nvSpPr>
          <p:cNvPr id="3" name="Zástupný symbol pro obsah 2"/>
          <p:cNvSpPr>
            <a:spLocks noGrp="1"/>
          </p:cNvSpPr>
          <p:nvPr>
            <p:ph idx="1"/>
          </p:nvPr>
        </p:nvSpPr>
        <p:spPr/>
        <p:txBody>
          <a:bodyPr>
            <a:normAutofit/>
          </a:bodyPr>
          <a:lstStyle/>
          <a:p>
            <a:r>
              <a:rPr lang="cs-CZ" b="1" dirty="0"/>
              <a:t>Rizikový přístup </a:t>
            </a:r>
            <a:r>
              <a:rPr lang="cs-CZ" dirty="0"/>
              <a:t>předpokládá zaměření zdravotnické péče na skupiny obyvatelstva s konkrétními riziky. </a:t>
            </a:r>
          </a:p>
          <a:p>
            <a:r>
              <a:rPr lang="cs-CZ" dirty="0"/>
              <a:t>Tento přístup poskytuje zvýšenou, specializovanou a přednostní péči osobám se zvýšeným stupněm potřeby – tzv. </a:t>
            </a:r>
            <a:r>
              <a:rPr lang="cs-CZ" b="1" dirty="0"/>
              <a:t>rizikovým osobám</a:t>
            </a:r>
            <a:r>
              <a:rPr lang="cs-CZ" dirty="0"/>
              <a:t>. </a:t>
            </a:r>
          </a:p>
          <a:p>
            <a:r>
              <a:rPr lang="cs-CZ" dirty="0"/>
              <a:t>Postup zjišťování rizika, sledování rizika a zajištění specializované péče se nazývá </a:t>
            </a:r>
            <a:r>
              <a:rPr lang="cs-CZ" b="1" dirty="0"/>
              <a:t>riziková strategie</a:t>
            </a:r>
            <a:r>
              <a:rPr lang="cs-CZ" dirty="0"/>
              <a:t>. </a:t>
            </a:r>
            <a:r>
              <a:rPr lang="cs-CZ" sz="1500" dirty="0"/>
              <a:t>(</a:t>
            </a:r>
            <a:r>
              <a:rPr lang="cs-CZ" sz="1500" dirty="0" err="1"/>
              <a:t>Gladkij</a:t>
            </a:r>
            <a:r>
              <a:rPr lang="cs-CZ" sz="1500" dirty="0"/>
              <a:t>, Koldová, 2005)</a:t>
            </a:r>
          </a:p>
          <a:p>
            <a:r>
              <a:rPr lang="cs-CZ" sz="1600" b="1" i="1" dirty="0"/>
              <a:t>Například </a:t>
            </a:r>
            <a:r>
              <a:rPr lang="cs-CZ" sz="1600" i="1" dirty="0"/>
              <a:t>zvládnuté chronické onemocnění ženy (např. diabetes) se stává významným rizikem v případě, že žena otěhotní. Od prvních měsíců těhotenství se pro ni ve zdravotnickém systému ČR zajišťuje specifická a vysoce odborná prenatální péče, která se poté týká i narozeného dítěte. </a:t>
            </a:r>
          </a:p>
          <a:p>
            <a:endParaRPr lang="cs-CZ" sz="1500" dirty="0"/>
          </a:p>
        </p:txBody>
      </p:sp>
      <p:sp>
        <p:nvSpPr>
          <p:cNvPr id="4" name="Zástupný symbol pro datum 3"/>
          <p:cNvSpPr>
            <a:spLocks noGrp="1"/>
          </p:cNvSpPr>
          <p:nvPr>
            <p:ph type="dt" sz="half" idx="10"/>
          </p:nvPr>
        </p:nvSpPr>
        <p:spPr/>
        <p:txBody>
          <a:bodyPr/>
          <a:lstStyle/>
          <a:p>
            <a:fld id="{45BF6C66-678E-448B-BBBD-8B6EA96EDD09}"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408379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87F3764-AEC4-4431-BDA9-CA9E0CEFDB85}"/>
              </a:ext>
            </a:extLst>
          </p:cNvPr>
          <p:cNvSpPr>
            <a:spLocks noGrp="1"/>
          </p:cNvSpPr>
          <p:nvPr>
            <p:ph idx="1"/>
          </p:nvPr>
        </p:nvSpPr>
        <p:spPr>
          <a:xfrm>
            <a:off x="838200" y="808074"/>
            <a:ext cx="10515600" cy="5368889"/>
          </a:xfrm>
          <a:solidFill>
            <a:schemeClr val="accent1">
              <a:lumMod val="20000"/>
              <a:lumOff val="80000"/>
            </a:schemeClr>
          </a:solidFill>
        </p:spPr>
        <p:txBody>
          <a:bodyPr>
            <a:normAutofit fontScale="92500"/>
          </a:bodyPr>
          <a:lstStyle/>
          <a:p>
            <a:r>
              <a:rPr lang="cs-CZ" b="1" dirty="0"/>
              <a:t>Rizikový přístup </a:t>
            </a:r>
            <a:r>
              <a:rPr lang="cs-CZ" dirty="0"/>
              <a:t>by měl být co nejúčinnější, protože se týká ohrožených skupin obyvatelstva. Je proto nezbytné studovat nepříznivost následků každého rizikového přístupu zvlášť, vypočítávat a předvídat interakce jednotlivých rizikových faktorů, vyhodnocovat účinnost přijatých preventivních opatření a účinná opatření zavádět co nejrychleji do praxe. </a:t>
            </a:r>
          </a:p>
          <a:p>
            <a:r>
              <a:rPr lang="cs-CZ" dirty="0"/>
              <a:t>Pro kvalitní rizikový přístup je nutno mít co </a:t>
            </a:r>
            <a:r>
              <a:rPr lang="cs-CZ" b="1" dirty="0"/>
              <a:t>nejpřesnější informace </a:t>
            </a:r>
            <a:r>
              <a:rPr lang="cs-CZ" dirty="0"/>
              <a:t>o zdravotním stavu obyvatelstva, o možnostech využití zdrojů zdravotnické péče, o způsobu zpětné vazby po intervencích. </a:t>
            </a:r>
          </a:p>
          <a:p>
            <a:r>
              <a:rPr lang="cs-CZ" b="1" dirty="0"/>
              <a:t>Poučení osob s rizikem </a:t>
            </a:r>
            <a:r>
              <a:rPr lang="cs-CZ" dirty="0"/>
              <a:t>vyžaduje citlivý, ale i důsledný přístup. Je důležitá přiměřená zdravotní gramotnost osob s rizikem, která by měla mít v souladu část informační, část interaktivní a část kritického hodnocení informací. Podle současných výzkumů se ukazuje, že nízká, ale přílišná zdravotní gramotnost nevede ke kýženému chování osob v riziku. </a:t>
            </a:r>
          </a:p>
          <a:p>
            <a:endParaRPr lang="cs-CZ" dirty="0"/>
          </a:p>
        </p:txBody>
      </p:sp>
    </p:spTree>
    <p:extLst>
      <p:ext uri="{BB962C8B-B14F-4D97-AF65-F5344CB8AC3E}">
        <p14:creationId xmlns:p14="http://schemas.microsoft.com/office/powerpoint/2010/main" val="139379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96AA13B6-1939-4E3A-AEAC-32F45B1C476D}"/>
              </a:ext>
            </a:extLst>
          </p:cNvPr>
          <p:cNvSpPr>
            <a:spLocks noGrp="1"/>
          </p:cNvSpPr>
          <p:nvPr>
            <p:ph idx="1"/>
          </p:nvPr>
        </p:nvSpPr>
        <p:spPr>
          <a:xfrm>
            <a:off x="838200" y="814388"/>
            <a:ext cx="10515600" cy="5362575"/>
          </a:xfrm>
        </p:spPr>
        <p:txBody>
          <a:bodyPr/>
          <a:lstStyle/>
          <a:p>
            <a:r>
              <a:rPr lang="cs-CZ" sz="3600" dirty="0"/>
              <a:t>Kromě individuálního rizika (týkající se specifických skupin osob, které se obvykle navzájem neznají) existují i </a:t>
            </a:r>
            <a:r>
              <a:rPr lang="cs-CZ" sz="3600" b="1" dirty="0">
                <a:highlight>
                  <a:srgbClr val="FFFF00"/>
                </a:highlight>
              </a:rPr>
              <a:t>rizika kolektivní. Zejména jsou to rizika environmentální </a:t>
            </a:r>
            <a:r>
              <a:rPr lang="cs-CZ" sz="3600" dirty="0"/>
              <a:t>(zasahující všechny osoby na určitém místě), </a:t>
            </a:r>
            <a:r>
              <a:rPr lang="cs-CZ" sz="3600" b="1" dirty="0">
                <a:highlight>
                  <a:srgbClr val="FFFF00"/>
                </a:highlight>
              </a:rPr>
              <a:t>rizika pracovní </a:t>
            </a:r>
            <a:r>
              <a:rPr lang="cs-CZ" sz="3600" dirty="0"/>
              <a:t>(zasahující určitá pracoviště nebo určité profese), </a:t>
            </a:r>
            <a:r>
              <a:rPr lang="cs-CZ" sz="3600" b="1" dirty="0">
                <a:highlight>
                  <a:srgbClr val="FF0000"/>
                </a:highlight>
              </a:rPr>
              <a:t>rizika infekční </a:t>
            </a:r>
            <a:r>
              <a:rPr lang="cs-CZ" sz="3600" dirty="0"/>
              <a:t>(zasahující všechny obyvatele, ale zejména obyvatele oslabené – věkem, </a:t>
            </a:r>
            <a:r>
              <a:rPr lang="cs-CZ" sz="3600" dirty="0" err="1"/>
              <a:t>multimorbiditou</a:t>
            </a:r>
            <a:r>
              <a:rPr lang="cs-CZ" sz="3600" dirty="0"/>
              <a:t>, stresovou zátěží apod.). </a:t>
            </a:r>
          </a:p>
          <a:p>
            <a:r>
              <a:rPr lang="cs-CZ" sz="3600" dirty="0"/>
              <a:t>V těchto případech upřednostňujeme </a:t>
            </a:r>
            <a:r>
              <a:rPr lang="cs-CZ" sz="3600" b="1" dirty="0"/>
              <a:t>přístup populační.</a:t>
            </a:r>
          </a:p>
          <a:p>
            <a:endParaRPr lang="cs-CZ" dirty="0"/>
          </a:p>
        </p:txBody>
      </p:sp>
    </p:spTree>
    <p:extLst>
      <p:ext uri="{BB962C8B-B14F-4D97-AF65-F5344CB8AC3E}">
        <p14:creationId xmlns:p14="http://schemas.microsoft.com/office/powerpoint/2010/main" val="32112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a:bodyPr>
          <a:lstStyle/>
          <a:p>
            <a:r>
              <a:rPr lang="cs-CZ" sz="3600" b="1" dirty="0"/>
              <a:t>Rizikové faktory (RF)</a:t>
            </a:r>
            <a:endParaRPr lang="en-US" sz="3600" b="1" dirty="0"/>
          </a:p>
        </p:txBody>
      </p:sp>
      <p:sp>
        <p:nvSpPr>
          <p:cNvPr id="3" name="Zástupný symbol pro obsah 2"/>
          <p:cNvSpPr>
            <a:spLocks noGrp="1"/>
          </p:cNvSpPr>
          <p:nvPr>
            <p:ph idx="1"/>
          </p:nvPr>
        </p:nvSpPr>
        <p:spPr>
          <a:xfrm>
            <a:off x="1007165" y="1484785"/>
            <a:ext cx="9141971" cy="4525963"/>
          </a:xfrm>
        </p:spPr>
        <p:txBody>
          <a:bodyPr>
            <a:normAutofit lnSpcReduction="10000"/>
          </a:bodyPr>
          <a:lstStyle/>
          <a:p>
            <a:r>
              <a:rPr lang="cs-CZ" dirty="0"/>
              <a:t>RF jsou </a:t>
            </a:r>
            <a:r>
              <a:rPr lang="cs-CZ" b="1" dirty="0"/>
              <a:t>odhalitelné vlastnosti nebo okolnosti </a:t>
            </a:r>
            <a:r>
              <a:rPr lang="cs-CZ" dirty="0"/>
              <a:t>života jedinců nebo skupin, jež jsou spojeny se zvýšenou pravděpodobností (rizikem), že dojde k vývoji nežádoucí poruchy zdraví. </a:t>
            </a:r>
          </a:p>
          <a:p>
            <a:r>
              <a:rPr lang="cs-CZ" dirty="0"/>
              <a:t>Riziko je mírou statistické pravděpodobnosti budoucího vzniku poruchy zdraví, smrti apod.</a:t>
            </a:r>
          </a:p>
          <a:p>
            <a:r>
              <a:rPr lang="cs-CZ" dirty="0"/>
              <a:t>Vzestup relativní úmrtnosti je závislý na počtu RF, nejde o součet rizik, ale o jejich potencování </a:t>
            </a:r>
          </a:p>
          <a:p>
            <a:r>
              <a:rPr lang="cs-CZ" dirty="0"/>
              <a:t>Např. riziko vývoje akutní koronární příhody u osoby se všemi třemi hlavními rizikovými faktory  je  8x vyšší než u osoby bez těchto faktorů</a:t>
            </a:r>
          </a:p>
        </p:txBody>
      </p:sp>
      <p:sp>
        <p:nvSpPr>
          <p:cNvPr id="4" name="Zástupný symbol pro datum 3"/>
          <p:cNvSpPr>
            <a:spLocks noGrp="1"/>
          </p:cNvSpPr>
          <p:nvPr>
            <p:ph type="dt" sz="half" idx="10"/>
          </p:nvPr>
        </p:nvSpPr>
        <p:spPr/>
        <p:txBody>
          <a:bodyPr/>
          <a:lstStyle/>
          <a:p>
            <a:fld id="{61054E0E-70D6-4F9E-A843-03B2FD0676D3}"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7767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7">
            <a:extLst>
              <a:ext uri="{FF2B5EF4-FFF2-40B4-BE49-F238E27FC236}">
                <a16:creationId xmlns:a16="http://schemas.microsoft.com/office/drawing/2014/main" id="{CF2E26F5-DCD3-4967-849E-F69ACB834C08}"/>
              </a:ext>
            </a:extLst>
          </p:cNvPr>
          <p:cNvPicPr>
            <a:picLocks noGrp="1" noChangeAspect="1"/>
          </p:cNvPicPr>
          <p:nvPr>
            <p:ph idx="1"/>
          </p:nvPr>
        </p:nvPicPr>
        <p:blipFill>
          <a:blip r:embed="rId2"/>
          <a:stretch>
            <a:fillRect/>
          </a:stretch>
        </p:blipFill>
        <p:spPr>
          <a:xfrm>
            <a:off x="1070517" y="802888"/>
            <a:ext cx="10303727" cy="5597911"/>
          </a:xfrm>
          <a:prstGeom prst="rect">
            <a:avLst/>
          </a:prstGeom>
          <a:solidFill>
            <a:schemeClr val="accent4">
              <a:lumMod val="40000"/>
              <a:lumOff val="60000"/>
            </a:schemeClr>
          </a:solidFill>
        </p:spPr>
      </p:pic>
    </p:spTree>
    <p:extLst>
      <p:ext uri="{BB962C8B-B14F-4D97-AF65-F5344CB8AC3E}">
        <p14:creationId xmlns:p14="http://schemas.microsoft.com/office/powerpoint/2010/main" val="117686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a:bodyPr>
          <a:lstStyle/>
          <a:p>
            <a:r>
              <a:rPr lang="cs-CZ" sz="6000" b="1" dirty="0"/>
              <a:t>Relativní riziko (RR)</a:t>
            </a:r>
            <a:endParaRPr lang="en-US" sz="6000" b="1" dirty="0"/>
          </a:p>
        </p:txBody>
      </p:sp>
      <p:graphicFrame>
        <p:nvGraphicFramePr>
          <p:cNvPr id="9" name="Zástupný symbol pro obsah 8"/>
          <p:cNvGraphicFramePr>
            <a:graphicFrameLocks noGrp="1"/>
          </p:cNvGraphicFramePr>
          <p:nvPr>
            <p:ph idx="1"/>
          </p:nvPr>
        </p:nvGraphicFramePr>
        <p:xfrm>
          <a:off x="2495600" y="1556793"/>
          <a:ext cx="6984776" cy="2494545"/>
        </p:xfrm>
        <a:graphic>
          <a:graphicData uri="http://schemas.openxmlformats.org/drawingml/2006/table">
            <a:tbl>
              <a:tblPr firstRow="1" firstCol="1" bandRow="1"/>
              <a:tblGrid>
                <a:gridCol w="1746194">
                  <a:extLst>
                    <a:ext uri="{9D8B030D-6E8A-4147-A177-3AD203B41FA5}">
                      <a16:colId xmlns:a16="http://schemas.microsoft.com/office/drawing/2014/main" val="20000"/>
                    </a:ext>
                  </a:extLst>
                </a:gridCol>
                <a:gridCol w="1746194">
                  <a:extLst>
                    <a:ext uri="{9D8B030D-6E8A-4147-A177-3AD203B41FA5}">
                      <a16:colId xmlns:a16="http://schemas.microsoft.com/office/drawing/2014/main" val="20001"/>
                    </a:ext>
                  </a:extLst>
                </a:gridCol>
                <a:gridCol w="1746194">
                  <a:extLst>
                    <a:ext uri="{9D8B030D-6E8A-4147-A177-3AD203B41FA5}">
                      <a16:colId xmlns:a16="http://schemas.microsoft.com/office/drawing/2014/main" val="20002"/>
                    </a:ext>
                  </a:extLst>
                </a:gridCol>
                <a:gridCol w="1746194">
                  <a:extLst>
                    <a:ext uri="{9D8B030D-6E8A-4147-A177-3AD203B41FA5}">
                      <a16:colId xmlns:a16="http://schemas.microsoft.com/office/drawing/2014/main" val="20003"/>
                    </a:ext>
                  </a:extLst>
                </a:gridCol>
              </a:tblGrid>
              <a:tr h="712727">
                <a:tc>
                  <a:txBody>
                    <a:bodyPr/>
                    <a:lstStyle/>
                    <a:p>
                      <a:pPr algn="ctr">
                        <a:lnSpc>
                          <a:spcPct val="115000"/>
                        </a:lnSpc>
                        <a:spcAft>
                          <a:spcPts val="0"/>
                        </a:spcAft>
                      </a:pPr>
                      <a:r>
                        <a:rPr lang="cs-CZ" sz="1200" b="1" dirty="0">
                          <a:solidFill>
                            <a:srgbClr val="000000"/>
                          </a:solidFill>
                          <a:effectLst/>
                          <a:latin typeface="Times New Roman"/>
                          <a:ea typeface="Times New Roman"/>
                          <a:cs typeface="Times New Roman"/>
                        </a:rPr>
                        <a:t>Nemoc</a:t>
                      </a:r>
                      <a:endParaRPr lang="en-US"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Osoby s nemocí (studovaný soubor)</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Osoby bez nemoci (kontrolní soubor)</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Celkem</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12727">
                <a:tc>
                  <a:txBody>
                    <a:bodyPr/>
                    <a:lstStyle/>
                    <a:p>
                      <a:pPr algn="ctr">
                        <a:lnSpc>
                          <a:spcPct val="115000"/>
                        </a:lnSpc>
                        <a:spcAft>
                          <a:spcPts val="0"/>
                        </a:spcAft>
                      </a:pPr>
                      <a:r>
                        <a:rPr lang="cs-CZ" sz="1200" b="1" dirty="0">
                          <a:solidFill>
                            <a:srgbClr val="000000"/>
                          </a:solidFill>
                          <a:effectLst/>
                          <a:latin typeface="Times New Roman"/>
                          <a:ea typeface="Times New Roman"/>
                          <a:cs typeface="Times New Roman"/>
                        </a:rPr>
                        <a:t>Rizikový znak přítomen</a:t>
                      </a:r>
                      <a:endParaRPr lang="en-US"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dirty="0">
                          <a:solidFill>
                            <a:srgbClr val="000000"/>
                          </a:solidFill>
                          <a:effectLst/>
                          <a:latin typeface="Times New Roman"/>
                          <a:ea typeface="Times New Roman"/>
                          <a:cs typeface="Times New Roman"/>
                        </a:rPr>
                        <a:t>a</a:t>
                      </a:r>
                      <a:endParaRPr lang="en-US"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dirty="0">
                          <a:solidFill>
                            <a:srgbClr val="000000"/>
                          </a:solidFill>
                          <a:effectLst/>
                          <a:latin typeface="Times New Roman"/>
                          <a:ea typeface="Times New Roman"/>
                          <a:cs typeface="Times New Roman"/>
                        </a:rPr>
                        <a:t>b</a:t>
                      </a:r>
                      <a:endParaRPr lang="en-US"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(a + b)</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712727">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Rizikový znak nepřítomen</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c</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dirty="0">
                          <a:solidFill>
                            <a:srgbClr val="000000"/>
                          </a:solidFill>
                          <a:effectLst/>
                          <a:latin typeface="Times New Roman"/>
                          <a:ea typeface="Times New Roman"/>
                          <a:cs typeface="Times New Roman"/>
                        </a:rPr>
                        <a:t>d</a:t>
                      </a:r>
                      <a:endParaRPr lang="en-US"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dirty="0">
                          <a:solidFill>
                            <a:srgbClr val="000000"/>
                          </a:solidFill>
                          <a:effectLst/>
                          <a:latin typeface="Times New Roman"/>
                          <a:ea typeface="Times New Roman"/>
                          <a:cs typeface="Times New Roman"/>
                        </a:rPr>
                        <a:t>(c + d)</a:t>
                      </a:r>
                      <a:endParaRPr lang="en-US"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56364">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Celkem</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(a + c)</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a:solidFill>
                            <a:srgbClr val="000000"/>
                          </a:solidFill>
                          <a:effectLst/>
                          <a:latin typeface="Times New Roman"/>
                          <a:ea typeface="Times New Roman"/>
                          <a:cs typeface="Times New Roman"/>
                        </a:rPr>
                        <a:t>(b + d)</a:t>
                      </a:r>
                      <a:endParaRPr lang="en-US" sz="1100" b="1">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cs-CZ" sz="1200" b="1" dirty="0">
                          <a:solidFill>
                            <a:srgbClr val="000000"/>
                          </a:solidFill>
                          <a:effectLst/>
                          <a:latin typeface="Times New Roman"/>
                          <a:ea typeface="Times New Roman"/>
                          <a:cs typeface="Times New Roman"/>
                        </a:rPr>
                        <a:t>(a + b + c + d)</a:t>
                      </a:r>
                      <a:endParaRPr lang="en-US"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4" name="Zástupný symbol pro datum 3"/>
          <p:cNvSpPr>
            <a:spLocks noGrp="1"/>
          </p:cNvSpPr>
          <p:nvPr>
            <p:ph type="dt" sz="half" idx="10"/>
          </p:nvPr>
        </p:nvSpPr>
        <p:spPr/>
        <p:txBody>
          <a:bodyPr/>
          <a:lstStyle/>
          <a:p>
            <a:fld id="{CEE1A91C-F9CE-4BC9-9D71-C9A2565D19D4}"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67</a:t>
            </a:fld>
            <a:endParaRPr lang="en-US">
              <a:solidFill>
                <a:prstClr val="black">
                  <a:tint val="75000"/>
                </a:prstClr>
              </a:solidFill>
            </a:endParaRPr>
          </a:p>
        </p:txBody>
      </p:sp>
      <p:sp>
        <p:nvSpPr>
          <p:cNvPr id="11" name="Obdélník 10"/>
          <p:cNvSpPr/>
          <p:nvPr/>
        </p:nvSpPr>
        <p:spPr>
          <a:xfrm>
            <a:off x="2567608" y="4581129"/>
            <a:ext cx="6984776" cy="1015663"/>
          </a:xfrm>
          <a:prstGeom prst="rect">
            <a:avLst/>
          </a:prstGeom>
        </p:spPr>
        <p:txBody>
          <a:bodyPr wrap="square">
            <a:spAutoFit/>
          </a:bodyPr>
          <a:lstStyle/>
          <a:p>
            <a:r>
              <a:rPr lang="cs-CZ" sz="2000" dirty="0"/>
              <a:t>Vyjadřuje se poměrem incidence onemocnění v exponovaném souboru (souboru s rizikem) k incidenci onemocnění v neexponovaném souboru (souboru bez rizika):</a:t>
            </a:r>
          </a:p>
        </p:txBody>
      </p:sp>
    </p:spTree>
    <p:extLst>
      <p:ext uri="{BB962C8B-B14F-4D97-AF65-F5344CB8AC3E}">
        <p14:creationId xmlns:p14="http://schemas.microsoft.com/office/powerpoint/2010/main" val="16340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a:bodyPr>
          <a:lstStyle/>
          <a:p>
            <a:r>
              <a:rPr lang="cs-CZ" sz="6000" b="1" dirty="0"/>
              <a:t>RR</a:t>
            </a:r>
            <a:endParaRPr lang="en-US" sz="6000" b="1"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981200" y="1340769"/>
                <a:ext cx="8229600" cy="5112569"/>
              </a:xfrm>
            </p:spPr>
            <p:txBody>
              <a:bodyPr>
                <a:normAutofit fontScale="55000" lnSpcReduction="20000"/>
              </a:bodyPr>
              <a:lstStyle/>
              <a:p>
                <a:pPr marL="0" indent="0" algn="just">
                  <a:lnSpc>
                    <a:spcPct val="115000"/>
                  </a:lnSpc>
                  <a:spcAft>
                    <a:spcPts val="600"/>
                  </a:spcAft>
                  <a:buNone/>
                </a:pPr>
                <a:r>
                  <a:rPr lang="cs-CZ" sz="3600" dirty="0">
                    <a:solidFill>
                      <a:srgbClr val="000000"/>
                    </a:solidFill>
                    <a:latin typeface="Times New Roman"/>
                    <a:ea typeface="Times New Roman"/>
                    <a:cs typeface="Times New Roman"/>
                  </a:rPr>
                  <a:t>Incidence onemocnění souboru osob s rizikem (IR): Počet nemocných s rizikem/počtem všech osob s rizikem – nemocných i bez nemoci =</a:t>
                </a:r>
                <a:endParaRPr lang="en-US" sz="3600" dirty="0">
                  <a:ea typeface="Calibri"/>
                  <a:cs typeface="Times New Roman"/>
                </a:endParaRPr>
              </a:p>
              <a:p>
                <a:pPr marL="0" indent="0" algn="just">
                  <a:lnSpc>
                    <a:spcPct val="115000"/>
                  </a:lnSpc>
                  <a:spcAft>
                    <a:spcPts val="600"/>
                  </a:spcAft>
                  <a:buNone/>
                </a:pPr>
                <a14:m>
                  <m:oMathPara xmlns:m="http://schemas.openxmlformats.org/officeDocument/2006/math">
                    <m:oMathParaPr>
                      <m:jc m:val="centerGroup"/>
                    </m:oMathParaPr>
                    <m:oMath xmlns:m="http://schemas.openxmlformats.org/officeDocument/2006/math">
                      <m:r>
                        <a:rPr lang="cs-CZ" sz="3600" b="1" i="1">
                          <a:solidFill>
                            <a:srgbClr val="000000"/>
                          </a:solidFill>
                          <a:latin typeface="Cambria Math"/>
                          <a:ea typeface="Times New Roman"/>
                          <a:cs typeface="Cambria Math"/>
                        </a:rPr>
                        <m:t>𝑰𝑹</m:t>
                      </m:r>
                      <m:r>
                        <a:rPr lang="cs-CZ" sz="3600" b="1">
                          <a:solidFill>
                            <a:srgbClr val="000000"/>
                          </a:solidFill>
                          <a:latin typeface="Cambria Math"/>
                          <a:ea typeface="Times New Roman"/>
                          <a:cs typeface="Cambria Math"/>
                        </a:rPr>
                        <m:t>=</m:t>
                      </m:r>
                      <m:f>
                        <m:fPr>
                          <m:ctrlPr>
                            <a:rPr lang="en-US" sz="3600" b="1" i="1">
                              <a:solidFill>
                                <a:srgbClr val="000000"/>
                              </a:solidFill>
                              <a:latin typeface="Cambria Math" panose="02040503050406030204" pitchFamily="18" charset="0"/>
                              <a:ea typeface="Times New Roman"/>
                              <a:cs typeface="Times New Roman"/>
                            </a:rPr>
                          </m:ctrlPr>
                        </m:fPr>
                        <m:num>
                          <m:r>
                            <a:rPr lang="cs-CZ" sz="3600" b="1" i="1">
                              <a:solidFill>
                                <a:srgbClr val="000000"/>
                              </a:solidFill>
                              <a:latin typeface="Cambria Math"/>
                              <a:ea typeface="Times New Roman"/>
                              <a:cs typeface="Cambria Math"/>
                            </a:rPr>
                            <m:t>𝐚</m:t>
                          </m:r>
                        </m:num>
                        <m:den>
                          <m:r>
                            <a:rPr lang="cs-CZ" sz="3600" b="1" i="1">
                              <a:solidFill>
                                <a:srgbClr val="000000"/>
                              </a:solidFill>
                              <a:latin typeface="Cambria Math"/>
                              <a:ea typeface="Times New Roman"/>
                              <a:cs typeface="Cambria Math"/>
                            </a:rPr>
                            <m:t>𝐚</m:t>
                          </m:r>
                          <m:r>
                            <a:rPr lang="cs-CZ" sz="3600" b="1">
                              <a:solidFill>
                                <a:srgbClr val="000000"/>
                              </a:solidFill>
                              <a:latin typeface="Cambria Math"/>
                              <a:ea typeface="Times New Roman"/>
                              <a:cs typeface="Cambria Math"/>
                            </a:rPr>
                            <m:t>+</m:t>
                          </m:r>
                          <m:r>
                            <a:rPr lang="cs-CZ" sz="3600" b="1" i="1">
                              <a:solidFill>
                                <a:srgbClr val="000000"/>
                              </a:solidFill>
                              <a:latin typeface="Cambria Math"/>
                              <a:ea typeface="Times New Roman"/>
                              <a:cs typeface="Cambria Math"/>
                            </a:rPr>
                            <m:t>𝐛</m:t>
                          </m:r>
                        </m:den>
                      </m:f>
                    </m:oMath>
                  </m:oMathPara>
                </a14:m>
                <a:endParaRPr lang="en-US" sz="3600" dirty="0">
                  <a:ea typeface="Calibri"/>
                  <a:cs typeface="Times New Roman"/>
                </a:endParaRPr>
              </a:p>
              <a:p>
                <a:pPr marL="0" indent="0" algn="just">
                  <a:lnSpc>
                    <a:spcPct val="115000"/>
                  </a:lnSpc>
                  <a:spcAft>
                    <a:spcPts val="600"/>
                  </a:spcAft>
                  <a:buNone/>
                </a:pPr>
                <a:r>
                  <a:rPr lang="cs-CZ" sz="3600" dirty="0">
                    <a:solidFill>
                      <a:srgbClr val="000000"/>
                    </a:solidFill>
                    <a:latin typeface="Times New Roman"/>
                    <a:ea typeface="Times New Roman"/>
                    <a:cs typeface="Times New Roman"/>
                  </a:rPr>
                  <a:t>Incidence onemocnění v souboru osob bez rizika (</a:t>
                </a:r>
                <a:r>
                  <a:rPr lang="cs-CZ" sz="3600" dirty="0" err="1">
                    <a:solidFill>
                      <a:srgbClr val="000000"/>
                    </a:solidFill>
                    <a:latin typeface="Times New Roman"/>
                    <a:ea typeface="Times New Roman"/>
                    <a:cs typeface="Times New Roman"/>
                  </a:rPr>
                  <a:t>IbR</a:t>
                </a:r>
                <a:r>
                  <a:rPr lang="cs-CZ" sz="3600" dirty="0">
                    <a:solidFill>
                      <a:srgbClr val="000000"/>
                    </a:solidFill>
                    <a:latin typeface="Times New Roman"/>
                    <a:ea typeface="Times New Roman"/>
                    <a:cs typeface="Times New Roman"/>
                  </a:rPr>
                  <a:t>):</a:t>
                </a:r>
                <a:r>
                  <a:rPr lang="cs-CZ" sz="3600" dirty="0">
                    <a:ea typeface="Times New Roman"/>
                    <a:cs typeface="Times New Roman"/>
                  </a:rPr>
                  <a:t> </a:t>
                </a:r>
                <a:r>
                  <a:rPr lang="cs-CZ" sz="3600" dirty="0">
                    <a:solidFill>
                      <a:srgbClr val="000000"/>
                    </a:solidFill>
                    <a:latin typeface="Times New Roman"/>
                    <a:ea typeface="Times New Roman"/>
                    <a:cs typeface="Times New Roman"/>
                  </a:rPr>
                  <a:t>Počet nemocných bez rizika/počtem všech osob bez rizika – nemocných i bez nemoci =</a:t>
                </a:r>
                <a:endParaRPr lang="cs-CZ" sz="3600" dirty="0">
                  <a:ea typeface="Times New Roman"/>
                  <a:cs typeface="Times New Roman"/>
                </a:endParaRPr>
              </a:p>
              <a:p>
                <a:pPr marL="0" indent="0" algn="ctr">
                  <a:lnSpc>
                    <a:spcPct val="115000"/>
                  </a:lnSpc>
                  <a:spcAft>
                    <a:spcPts val="600"/>
                  </a:spcAft>
                  <a:buNone/>
                </a:pPr>
                <a:r>
                  <a:rPr lang="cs-CZ" sz="3600" dirty="0">
                    <a:solidFill>
                      <a:srgbClr val="000000"/>
                    </a:solidFill>
                    <a:latin typeface="Times New Roman"/>
                    <a:ea typeface="Times New Roman"/>
                    <a:cs typeface="Times New Roman"/>
                  </a:rPr>
                  <a:t> </a:t>
                </a:r>
                <a14:m>
                  <m:oMath xmlns:m="http://schemas.openxmlformats.org/officeDocument/2006/math">
                    <m:r>
                      <a:rPr lang="cs-CZ" sz="3600" b="1" i="1">
                        <a:solidFill>
                          <a:srgbClr val="000000"/>
                        </a:solidFill>
                        <a:latin typeface="Cambria Math"/>
                        <a:ea typeface="Times New Roman"/>
                        <a:cs typeface="Cambria Math"/>
                      </a:rPr>
                      <m:t>𝑰𝒃𝑹</m:t>
                    </m:r>
                    <m:r>
                      <a:rPr lang="cs-CZ" sz="3600" b="1">
                        <a:solidFill>
                          <a:srgbClr val="000000"/>
                        </a:solidFill>
                        <a:latin typeface="Cambria Math"/>
                        <a:ea typeface="Times New Roman"/>
                        <a:cs typeface="Cambria Math"/>
                      </a:rPr>
                      <m:t>=</m:t>
                    </m:r>
                    <m:f>
                      <m:fPr>
                        <m:ctrlPr>
                          <a:rPr lang="en-US" sz="3600" b="1" i="1">
                            <a:solidFill>
                              <a:srgbClr val="000000"/>
                            </a:solidFill>
                            <a:latin typeface="Cambria Math" panose="02040503050406030204" pitchFamily="18" charset="0"/>
                            <a:ea typeface="Times New Roman"/>
                            <a:cs typeface="Times New Roman"/>
                          </a:rPr>
                        </m:ctrlPr>
                      </m:fPr>
                      <m:num>
                        <m:r>
                          <a:rPr lang="cs-CZ" sz="3600" b="1" i="1">
                            <a:solidFill>
                              <a:srgbClr val="000000"/>
                            </a:solidFill>
                            <a:latin typeface="Cambria Math"/>
                            <a:ea typeface="Times New Roman"/>
                            <a:cs typeface="Cambria Math"/>
                          </a:rPr>
                          <m:t>𝐜</m:t>
                        </m:r>
                      </m:num>
                      <m:den>
                        <m:r>
                          <a:rPr lang="cs-CZ" sz="3600" b="1" i="1">
                            <a:solidFill>
                              <a:srgbClr val="000000"/>
                            </a:solidFill>
                            <a:latin typeface="Cambria Math"/>
                            <a:ea typeface="Times New Roman"/>
                            <a:cs typeface="Cambria Math"/>
                          </a:rPr>
                          <m:t>𝐜</m:t>
                        </m:r>
                        <m:r>
                          <a:rPr lang="cs-CZ" sz="3600" b="1">
                            <a:solidFill>
                              <a:srgbClr val="000000"/>
                            </a:solidFill>
                            <a:latin typeface="Cambria Math"/>
                            <a:ea typeface="Times New Roman"/>
                            <a:cs typeface="Cambria Math"/>
                          </a:rPr>
                          <m:t>+</m:t>
                        </m:r>
                        <m:r>
                          <a:rPr lang="cs-CZ" sz="3600" b="1" i="1">
                            <a:solidFill>
                              <a:srgbClr val="000000"/>
                            </a:solidFill>
                            <a:latin typeface="Cambria Math"/>
                            <a:ea typeface="Times New Roman"/>
                            <a:cs typeface="Cambria Math"/>
                          </a:rPr>
                          <m:t>𝐝</m:t>
                        </m:r>
                      </m:den>
                    </m:f>
                  </m:oMath>
                </a14:m>
                <a:endParaRPr lang="en-US" sz="3600" dirty="0">
                  <a:ea typeface="Calibri"/>
                  <a:cs typeface="Times New Roman"/>
                </a:endParaRPr>
              </a:p>
              <a:p>
                <a:pPr marL="0" indent="0" algn="just">
                  <a:lnSpc>
                    <a:spcPct val="115000"/>
                  </a:lnSpc>
                  <a:spcAft>
                    <a:spcPts val="600"/>
                  </a:spcAft>
                  <a:buNone/>
                </a:pPr>
                <a:r>
                  <a:rPr lang="cs-CZ" sz="3600" i="1" dirty="0">
                    <a:solidFill>
                      <a:srgbClr val="000000"/>
                    </a:solidFill>
                    <a:latin typeface="Times New Roman"/>
                    <a:ea typeface="Times New Roman"/>
                    <a:cs typeface="Times New Roman"/>
                  </a:rPr>
                  <a:t>Výpočet relativního rizika:</a:t>
                </a:r>
                <a:endParaRPr lang="en-US" sz="3600" dirty="0">
                  <a:ea typeface="Calibri"/>
                  <a:cs typeface="Times New Roman"/>
                </a:endParaRPr>
              </a:p>
              <a:p>
                <a:pPr marL="0" indent="0" algn="just">
                  <a:lnSpc>
                    <a:spcPct val="115000"/>
                  </a:lnSpc>
                  <a:spcAft>
                    <a:spcPts val="600"/>
                  </a:spcAft>
                  <a:buNone/>
                </a:pPr>
                <a:r>
                  <a:rPr lang="cs-CZ" sz="3600" dirty="0">
                    <a:solidFill>
                      <a:srgbClr val="000000"/>
                    </a:solidFill>
                    <a:latin typeface="Times New Roman"/>
                    <a:ea typeface="Times New Roman"/>
                    <a:cs typeface="Times New Roman"/>
                  </a:rPr>
                  <a:t>Relativní riziko je poměrem obou incidencí:</a:t>
                </a:r>
                <a:endParaRPr lang="en-US" sz="3600" dirty="0">
                  <a:ea typeface="Calibri"/>
                  <a:cs typeface="Times New Roman"/>
                </a:endParaRPr>
              </a:p>
              <a:p>
                <a:pPr marL="0" indent="0" algn="just">
                  <a:lnSpc>
                    <a:spcPct val="115000"/>
                  </a:lnSpc>
                  <a:spcAft>
                    <a:spcPts val="600"/>
                  </a:spcAft>
                  <a:buNone/>
                </a:pPr>
                <a:r>
                  <a:rPr lang="cs-CZ" sz="3600" dirty="0">
                    <a:solidFill>
                      <a:srgbClr val="000000"/>
                    </a:solidFill>
                    <a:latin typeface="Times New Roman"/>
                    <a:ea typeface="Times New Roman"/>
                    <a:cs typeface="Times New Roman"/>
                  </a:rPr>
                  <a:t>Incidence onemocnění u osob s rizikem/Incidenci onemocnění osob bez rizika </a:t>
                </a:r>
                <a:endParaRPr lang="en-US" sz="3600" dirty="0">
                  <a:ea typeface="Calibri"/>
                  <a:cs typeface="Times New Roman"/>
                </a:endParaRPr>
              </a:p>
              <a:p>
                <a:pPr marL="0" indent="0" algn="just">
                  <a:lnSpc>
                    <a:spcPct val="115000"/>
                  </a:lnSpc>
                  <a:spcAft>
                    <a:spcPts val="600"/>
                  </a:spcAft>
                  <a:buNone/>
                </a:pPr>
                <a14:m>
                  <m:oMathPara xmlns:m="http://schemas.openxmlformats.org/officeDocument/2006/math">
                    <m:oMathParaPr>
                      <m:jc m:val="centerGroup"/>
                    </m:oMathParaPr>
                    <m:oMath xmlns:m="http://schemas.openxmlformats.org/officeDocument/2006/math">
                      <m:r>
                        <a:rPr lang="cs-CZ" sz="3600" b="1" i="1">
                          <a:solidFill>
                            <a:srgbClr val="000000"/>
                          </a:solidFill>
                          <a:latin typeface="Cambria Math"/>
                          <a:ea typeface="Times New Roman"/>
                          <a:cs typeface="Cambria Math"/>
                        </a:rPr>
                        <m:t>𝐑𝐑</m:t>
                      </m:r>
                      <m:r>
                        <a:rPr lang="cs-CZ" sz="3600" b="1">
                          <a:solidFill>
                            <a:srgbClr val="000000"/>
                          </a:solidFill>
                          <a:latin typeface="Cambria Math"/>
                          <a:ea typeface="Times New Roman"/>
                          <a:cs typeface="Cambria Math"/>
                        </a:rPr>
                        <m:t>=</m:t>
                      </m:r>
                      <m:f>
                        <m:fPr>
                          <m:ctrlPr>
                            <a:rPr lang="en-US" sz="3600" b="1" i="1">
                              <a:solidFill>
                                <a:srgbClr val="000000"/>
                              </a:solidFill>
                              <a:latin typeface="Cambria Math" panose="02040503050406030204" pitchFamily="18" charset="0"/>
                              <a:ea typeface="Times New Roman"/>
                              <a:cs typeface="Times New Roman"/>
                            </a:rPr>
                          </m:ctrlPr>
                        </m:fPr>
                        <m:num>
                          <m:r>
                            <a:rPr lang="cs-CZ" sz="3600" b="1" i="1">
                              <a:solidFill>
                                <a:srgbClr val="000000"/>
                              </a:solidFill>
                              <a:latin typeface="Cambria Math"/>
                              <a:ea typeface="Times New Roman"/>
                              <a:cs typeface="Cambria Math"/>
                            </a:rPr>
                            <m:t>𝐈𝐑</m:t>
                          </m:r>
                        </m:num>
                        <m:den>
                          <m:r>
                            <a:rPr lang="cs-CZ" sz="3600" b="1" i="1">
                              <a:solidFill>
                                <a:srgbClr val="000000"/>
                              </a:solidFill>
                              <a:latin typeface="Cambria Math"/>
                              <a:ea typeface="Times New Roman"/>
                              <a:cs typeface="Cambria Math"/>
                            </a:rPr>
                            <m:t>𝐈𝐛𝐑</m:t>
                          </m:r>
                        </m:den>
                      </m:f>
                    </m:oMath>
                  </m:oMathPara>
                </a14:m>
                <a:endParaRPr lang="en-US" sz="3600" dirty="0">
                  <a:ea typeface="Calibri"/>
                  <a:cs typeface="Times New Roman"/>
                </a:endParaRP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981200" y="1340769"/>
                <a:ext cx="8229600" cy="5112569"/>
              </a:xfrm>
              <a:blipFill>
                <a:blip r:embed="rId2"/>
                <a:stretch>
                  <a:fillRect l="-741" t="-954" r="-741"/>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fld id="{E010CC1E-2236-4C9F-9181-E3D0B15E771C}"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117265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1981200" y="681659"/>
            <a:ext cx="8229600" cy="850900"/>
          </a:xfrm>
        </p:spPr>
        <p:txBody>
          <a:bodyPr/>
          <a:lstStyle/>
          <a:p>
            <a:pPr eaLnBrk="1" hangingPunct="1"/>
            <a:r>
              <a:rPr lang="cs-CZ" altLang="en-US" b="1" dirty="0"/>
              <a:t>Senzitivita a specificita</a:t>
            </a:r>
          </a:p>
        </p:txBody>
      </p:sp>
      <p:sp>
        <p:nvSpPr>
          <p:cNvPr id="3" name="Zástupný symbol pro obsah 2"/>
          <p:cNvSpPr>
            <a:spLocks noGrp="1"/>
          </p:cNvSpPr>
          <p:nvPr>
            <p:ph idx="1"/>
          </p:nvPr>
        </p:nvSpPr>
        <p:spPr>
          <a:xfrm>
            <a:off x="1981200" y="2014330"/>
            <a:ext cx="8229600" cy="5463555"/>
          </a:xfrm>
        </p:spPr>
        <p:txBody>
          <a:bodyPr rtlCol="0">
            <a:normAutofit/>
          </a:bodyPr>
          <a:lstStyle/>
          <a:p>
            <a:pPr algn="just">
              <a:defRPr/>
            </a:pPr>
            <a:r>
              <a:rPr lang="cs-CZ" sz="2400" dirty="0"/>
              <a:t>Měření RR musí být validní: 2 zásadní ukazatele validity</a:t>
            </a:r>
          </a:p>
          <a:p>
            <a:pPr algn="just">
              <a:defRPr/>
            </a:pPr>
            <a:r>
              <a:rPr lang="cs-CZ" sz="2400" b="1" dirty="0"/>
              <a:t>Senzitivita</a:t>
            </a:r>
            <a:r>
              <a:rPr lang="cs-CZ" sz="2400" dirty="0"/>
              <a:t> je schopnost testu  dávat pozitivní odpovědi, jestliže osoba testovaná je vskutku nositelem znaku (nemoci) – </a:t>
            </a:r>
            <a:r>
              <a:rPr lang="cs-CZ" sz="2400" b="1" dirty="0"/>
              <a:t>tj. označit jako nemocnou tu osobu, která je ve skutečnosti nemocná</a:t>
            </a:r>
          </a:p>
          <a:p>
            <a:pPr algn="just">
              <a:defRPr/>
            </a:pPr>
            <a:r>
              <a:rPr lang="cs-CZ" sz="2400" b="1" dirty="0"/>
              <a:t>Specificita</a:t>
            </a:r>
            <a:r>
              <a:rPr lang="cs-CZ" sz="2400" dirty="0"/>
              <a:t> je schopnost testu dávat negativní odpovědi, jestliže osoba testovaná není nositelem znaku (nemoci), který hledáme – </a:t>
            </a:r>
            <a:r>
              <a:rPr lang="cs-CZ" sz="2400" b="1" dirty="0"/>
              <a:t>tj. označit jako zdravou tu osobu, která je skutečně zdravá</a:t>
            </a:r>
          </a:p>
        </p:txBody>
      </p:sp>
      <p:sp>
        <p:nvSpPr>
          <p:cNvPr id="2" name="Zástupný symbol pro datum 1">
            <a:extLst>
              <a:ext uri="{FF2B5EF4-FFF2-40B4-BE49-F238E27FC236}">
                <a16:creationId xmlns:a16="http://schemas.microsoft.com/office/drawing/2014/main" id="{D5038633-6764-412D-A06F-EC4D9AEA4F7B}"/>
              </a:ext>
            </a:extLst>
          </p:cNvPr>
          <p:cNvSpPr>
            <a:spLocks noGrp="1"/>
          </p:cNvSpPr>
          <p:nvPr>
            <p:ph type="dt" sz="half" idx="10"/>
          </p:nvPr>
        </p:nvSpPr>
        <p:spPr/>
        <p:txBody>
          <a:bodyPr/>
          <a:lstStyle/>
          <a:p>
            <a:pPr rtl="0"/>
            <a:fld id="{808B3E45-7C36-46B2-9A3D-7C4C2C1DB0FD}" type="datetime1">
              <a:rPr lang="cs-CZ" smtClean="0"/>
              <a:t>10.03.2023</a:t>
            </a:fld>
            <a:endParaRPr lang="cs-CZ" dirty="0"/>
          </a:p>
        </p:txBody>
      </p:sp>
      <p:sp>
        <p:nvSpPr>
          <p:cNvPr id="4" name="Zástupný symbol pro zápatí 3">
            <a:extLst>
              <a:ext uri="{FF2B5EF4-FFF2-40B4-BE49-F238E27FC236}">
                <a16:creationId xmlns:a16="http://schemas.microsoft.com/office/drawing/2014/main" id="{BF8E72FD-D928-4932-A0EC-8FC1156B0B04}"/>
              </a:ext>
            </a:extLst>
          </p:cNvPr>
          <p:cNvSpPr>
            <a:spLocks noGrp="1"/>
          </p:cNvSpPr>
          <p:nvPr>
            <p:ph type="ftr" sz="quarter" idx="11"/>
          </p:nvPr>
        </p:nvSpPr>
        <p:spPr/>
        <p:txBody>
          <a:bodyPr/>
          <a:lstStyle/>
          <a:p>
            <a:pPr rtl="0"/>
            <a:r>
              <a:rPr lang="pl-PL"/>
              <a:t>FF_kurz_psycholog_ve_zdravotnictví</a:t>
            </a:r>
            <a:endParaRPr lang="cs-CZ" dirty="0"/>
          </a:p>
        </p:txBody>
      </p:sp>
      <p:sp>
        <p:nvSpPr>
          <p:cNvPr id="5" name="Zástupný symbol pro číslo snímku 4">
            <a:extLst>
              <a:ext uri="{FF2B5EF4-FFF2-40B4-BE49-F238E27FC236}">
                <a16:creationId xmlns:a16="http://schemas.microsoft.com/office/drawing/2014/main" id="{1D21A6DE-652A-4F0E-BE8F-9CDD310A3CE4}"/>
              </a:ext>
            </a:extLst>
          </p:cNvPr>
          <p:cNvSpPr>
            <a:spLocks noGrp="1"/>
          </p:cNvSpPr>
          <p:nvPr>
            <p:ph type="sldNum" sz="quarter" idx="12"/>
          </p:nvPr>
        </p:nvSpPr>
        <p:spPr/>
        <p:txBody>
          <a:bodyPr/>
          <a:lstStyle/>
          <a:p>
            <a:pPr rtl="0"/>
            <a:fld id="{71B7BAC7-FE87-40F6-AA24-4F4685D1B022}" type="slidenum">
              <a:rPr lang="cs-CZ" noProof="0" smtClean="0"/>
              <a:t>69</a:t>
            </a:fld>
            <a:endParaRPr lang="cs-CZ" noProof="0" dirty="0"/>
          </a:p>
        </p:txBody>
      </p:sp>
    </p:spTree>
    <p:extLst>
      <p:ext uri="{BB962C8B-B14F-4D97-AF65-F5344CB8AC3E}">
        <p14:creationId xmlns:p14="http://schemas.microsoft.com/office/powerpoint/2010/main" val="37280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9142" y="336419"/>
            <a:ext cx="9029700" cy="1325563"/>
          </a:xfrm>
        </p:spPr>
        <p:txBody>
          <a:bodyPr/>
          <a:lstStyle/>
          <a:p>
            <a:r>
              <a:rPr lang="cs-CZ" dirty="0"/>
              <a:t>Definice zdraví (b 1)</a:t>
            </a:r>
          </a:p>
        </p:txBody>
      </p:sp>
      <p:sp>
        <p:nvSpPr>
          <p:cNvPr id="3" name="Zástupný symbol pro obsah 2"/>
          <p:cNvSpPr>
            <a:spLocks noGrp="1"/>
          </p:cNvSpPr>
          <p:nvPr>
            <p:ph idx="1"/>
          </p:nvPr>
        </p:nvSpPr>
        <p:spPr>
          <a:xfrm>
            <a:off x="1391479" y="1661982"/>
            <a:ext cx="8592954" cy="4460521"/>
          </a:xfrm>
        </p:spPr>
        <p:txBody>
          <a:bodyPr>
            <a:normAutofit/>
          </a:bodyPr>
          <a:lstStyle/>
          <a:p>
            <a:r>
              <a:rPr lang="cs-CZ" sz="2400" dirty="0"/>
              <a:t>Nejznámější a nejužívanější definicí zdraví je </a:t>
            </a:r>
            <a:r>
              <a:rPr lang="cs-CZ" sz="2400" b="1" dirty="0"/>
              <a:t>definice Světové zdravotnické organizace</a:t>
            </a:r>
            <a:r>
              <a:rPr lang="cs-CZ" sz="2400" dirty="0"/>
              <a:t>, podle níž </a:t>
            </a:r>
            <a:r>
              <a:rPr lang="cs-CZ" sz="2400" b="1" dirty="0">
                <a:solidFill>
                  <a:srgbClr val="FF0000"/>
                </a:solidFill>
              </a:rPr>
              <a:t>JE ZDRAVÍ STAV ÚPLNÉ TĚLESNÉ, DUŠEVNÍ A SOCIÁLNÍ POHODY, NEJEN NEPŘÍTOMNOST NEMOCI NEBO VADY. </a:t>
            </a:r>
          </a:p>
          <a:p>
            <a:r>
              <a:rPr lang="cs-CZ" sz="2400" dirty="0"/>
              <a:t>Definice je odvozena od bio-psycho-sociálního modelu zdraví G. L. </a:t>
            </a:r>
            <a:r>
              <a:rPr lang="cs-CZ" sz="2400" dirty="0" err="1"/>
              <a:t>Engela</a:t>
            </a:r>
            <a:r>
              <a:rPr lang="cs-CZ" sz="2400" dirty="0"/>
              <a:t> (1977), který jej navrhl jako alternativu biomedicínského modelu, jehož limity se projevují zejména v případě chronických a psychiatrických onemocnění. </a:t>
            </a:r>
          </a:p>
          <a:p>
            <a:r>
              <a:rPr lang="en-US" sz="2400" dirty="0"/>
              <a:t>1977 Apr 8;196(4286):129-36. </a:t>
            </a:r>
            <a:r>
              <a:rPr lang="en-US" sz="2400" dirty="0" err="1"/>
              <a:t>doi</a:t>
            </a:r>
            <a:r>
              <a:rPr lang="en-US" sz="2400" dirty="0"/>
              <a:t>: 10.1126/science.847460. </a:t>
            </a:r>
          </a:p>
          <a:p>
            <a:r>
              <a:rPr lang="en-US" sz="2400" b="1" dirty="0"/>
              <a:t>ENGEL</a:t>
            </a:r>
            <a:r>
              <a:rPr lang="cs-CZ" sz="2400" b="1" dirty="0"/>
              <a:t>, G., L. </a:t>
            </a:r>
            <a:r>
              <a:rPr lang="cs-CZ" sz="2400" b="1" dirty="0" err="1"/>
              <a:t>The</a:t>
            </a:r>
            <a:r>
              <a:rPr lang="en-US" sz="2400" b="1" dirty="0"/>
              <a:t> need for a new medical model: a challenge for biomedicine</a:t>
            </a:r>
            <a:r>
              <a:rPr lang="cs-CZ" sz="2400" b="1" dirty="0"/>
              <a:t>.</a:t>
            </a:r>
            <a:r>
              <a:rPr lang="en-US" sz="2400" b="1" dirty="0"/>
              <a:t> </a:t>
            </a:r>
          </a:p>
          <a:p>
            <a:endParaRPr lang="cs-CZ" sz="2400" dirty="0"/>
          </a:p>
        </p:txBody>
      </p:sp>
      <p:sp>
        <p:nvSpPr>
          <p:cNvPr id="4" name="Zástupný symbol pro datum 3"/>
          <p:cNvSpPr>
            <a:spLocks noGrp="1"/>
          </p:cNvSpPr>
          <p:nvPr>
            <p:ph type="dt" sz="half" idx="10"/>
          </p:nvPr>
        </p:nvSpPr>
        <p:spPr/>
        <p:txBody>
          <a:bodyPr/>
          <a:lstStyle/>
          <a:p>
            <a:fld id="{A12D3942-5784-44D5-9320-095CB1568A38}"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7</a:t>
            </a:fld>
            <a:endParaRPr lang="cs-CZ"/>
          </a:p>
        </p:txBody>
      </p:sp>
    </p:spTree>
    <p:extLst>
      <p:ext uri="{BB962C8B-B14F-4D97-AF65-F5344CB8AC3E}">
        <p14:creationId xmlns:p14="http://schemas.microsoft.com/office/powerpoint/2010/main" val="247782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sah 2"/>
          <p:cNvSpPr>
            <a:spLocks noGrp="1"/>
          </p:cNvSpPr>
          <p:nvPr>
            <p:ph idx="1"/>
          </p:nvPr>
        </p:nvSpPr>
        <p:spPr>
          <a:xfrm>
            <a:off x="1981200" y="404813"/>
            <a:ext cx="8229600" cy="5721350"/>
          </a:xfrm>
        </p:spPr>
        <p:txBody>
          <a:bodyPr>
            <a:normAutofit/>
          </a:bodyPr>
          <a:lstStyle/>
          <a:p>
            <a:pPr algn="just" eaLnBrk="1" hangingPunct="1"/>
            <a:r>
              <a:rPr lang="cs-CZ" altLang="en-US" sz="2100" dirty="0"/>
              <a:t>Pro lepší názornost si můžeme kombinační tabulku vyjádřit </a:t>
            </a:r>
            <a:r>
              <a:rPr lang="cs-CZ" altLang="en-US" sz="2100" b="1" dirty="0"/>
              <a:t>grafem ukazatelů validity testu </a:t>
            </a:r>
            <a:r>
              <a:rPr lang="cs-CZ" altLang="en-US" sz="2100" dirty="0"/>
              <a:t>(senzitivita a specificita) </a:t>
            </a:r>
          </a:p>
          <a:p>
            <a:pPr eaLnBrk="1" hangingPunct="1"/>
            <a:endParaRPr lang="cs-CZ" altLang="en-US" sz="2600" dirty="0"/>
          </a:p>
          <a:p>
            <a:pPr eaLnBrk="1" hangingPunct="1">
              <a:buFont typeface="Arial" pitchFamily="34" charset="0"/>
              <a:buNone/>
            </a:pPr>
            <a:endParaRPr lang="cs-CZ" altLang="en-US" sz="2600" dirty="0"/>
          </a:p>
          <a:p>
            <a:pPr eaLnBrk="1" hangingPunct="1"/>
            <a:endParaRPr lang="cs-CZ" altLang="en-US" sz="2600" dirty="0"/>
          </a:p>
          <a:p>
            <a:pPr eaLnBrk="1" hangingPunct="1"/>
            <a:endParaRPr lang="cs-CZ" altLang="en-US" sz="2600" dirty="0"/>
          </a:p>
          <a:p>
            <a:pPr eaLnBrk="1" hangingPunct="1">
              <a:buFont typeface="Arial" pitchFamily="34" charset="0"/>
              <a:buNone/>
            </a:pPr>
            <a:endParaRPr lang="cs-CZ" altLang="en-US" sz="2600" dirty="0"/>
          </a:p>
          <a:p>
            <a:pPr eaLnBrk="1" hangingPunct="1"/>
            <a:endParaRPr lang="cs-CZ" altLang="en-US" sz="2600" dirty="0"/>
          </a:p>
          <a:p>
            <a:pPr eaLnBrk="1" hangingPunct="1"/>
            <a:endParaRPr lang="cs-CZ" altLang="en-US" sz="2600" dirty="0"/>
          </a:p>
          <a:p>
            <a:pPr algn="just"/>
            <a:r>
              <a:rPr lang="cs-CZ" altLang="en-US" sz="2100" dirty="0"/>
              <a:t>V první fázi </a:t>
            </a:r>
            <a:r>
              <a:rPr lang="cs-CZ" altLang="en-US" sz="2100" dirty="0" err="1"/>
              <a:t>skríningu</a:t>
            </a:r>
            <a:r>
              <a:rPr lang="cs-CZ" altLang="en-US" sz="2100" dirty="0"/>
              <a:t> je vhodný test vysoce citlivý a málo specifický, ve druhé fázi naopak  s vysokou specifitou.</a:t>
            </a:r>
          </a:p>
        </p:txBody>
      </p:sp>
      <p:sp>
        <p:nvSpPr>
          <p:cNvPr id="10244" name="Rectangle 4"/>
          <p:cNvSpPr>
            <a:spLocks noChangeArrowheads="1"/>
          </p:cNvSpPr>
          <p:nvPr/>
        </p:nvSpPr>
        <p:spPr bwMode="auto">
          <a:xfrm>
            <a:off x="3648075" y="1341439"/>
            <a:ext cx="4895850" cy="2592387"/>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r>
              <a:rPr lang="cs-CZ" sz="1300" b="1" dirty="0">
                <a:latin typeface="Arial" charset="0"/>
                <a:cs typeface="Arial" charset="0"/>
              </a:rPr>
              <a:t>d</a:t>
            </a:r>
            <a:r>
              <a:rPr lang="cs-CZ" sz="1300" dirty="0">
                <a:latin typeface="Arial" charset="0"/>
                <a:cs typeface="Arial" charset="0"/>
              </a:rPr>
              <a:t> = souhlasné negativně</a:t>
            </a:r>
            <a:endParaRPr lang="en-GB" sz="1300" dirty="0">
              <a:latin typeface="Arial" charset="0"/>
              <a:cs typeface="Arial" charset="0"/>
            </a:endParaRPr>
          </a:p>
        </p:txBody>
      </p:sp>
      <p:sp>
        <p:nvSpPr>
          <p:cNvPr id="18436" name="Oval 5"/>
          <p:cNvSpPr>
            <a:spLocks noChangeArrowheads="1"/>
          </p:cNvSpPr>
          <p:nvPr/>
        </p:nvSpPr>
        <p:spPr bwMode="auto">
          <a:xfrm>
            <a:off x="3792539" y="1628775"/>
            <a:ext cx="2879725" cy="19446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8437" name="Oval 6"/>
          <p:cNvSpPr>
            <a:spLocks noChangeArrowheads="1"/>
          </p:cNvSpPr>
          <p:nvPr/>
        </p:nvSpPr>
        <p:spPr bwMode="auto">
          <a:xfrm>
            <a:off x="5303839" y="1628775"/>
            <a:ext cx="2879725" cy="1944688"/>
          </a:xfrm>
          <a:prstGeom prst="ellipse">
            <a:avLst/>
          </a:prstGeom>
          <a:gradFill rotWithShape="1">
            <a:gsLst>
              <a:gs pos="0">
                <a:srgbClr val="FFFFFF">
                  <a:alpha val="46999"/>
                </a:srgbClr>
              </a:gs>
              <a:gs pos="100000">
                <a:srgbClr val="FFFFFF">
                  <a:alpha val="46999"/>
                </a:srgbClr>
              </a:gs>
            </a:gsLst>
            <a:lin ang="5400000" scaled="1"/>
          </a:gra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8438" name="Text Box 7"/>
          <p:cNvSpPr txBox="1">
            <a:spLocks noChangeArrowheads="1"/>
          </p:cNvSpPr>
          <p:nvPr/>
        </p:nvSpPr>
        <p:spPr bwMode="auto">
          <a:xfrm>
            <a:off x="5519738" y="2276476"/>
            <a:ext cx="863600" cy="7207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cs-CZ" altLang="en-US" sz="1100" b="1">
                <a:latin typeface="Calibri" pitchFamily="34" charset="0"/>
              </a:rPr>
              <a:t>a =</a:t>
            </a:r>
            <a:r>
              <a:rPr lang="cs-CZ" altLang="en-US" sz="1100">
                <a:latin typeface="Calibri" pitchFamily="34" charset="0"/>
              </a:rPr>
              <a:t> souhlasné pozitivně</a:t>
            </a:r>
            <a:endParaRPr lang="cs-CZ" altLang="en-US" sz="1100"/>
          </a:p>
        </p:txBody>
      </p:sp>
      <p:sp>
        <p:nvSpPr>
          <p:cNvPr id="18439" name="Text Box 8"/>
          <p:cNvSpPr txBox="1">
            <a:spLocks noChangeArrowheads="1"/>
          </p:cNvSpPr>
          <p:nvPr/>
        </p:nvSpPr>
        <p:spPr bwMode="auto">
          <a:xfrm>
            <a:off x="6888163" y="2349501"/>
            <a:ext cx="863600" cy="7143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cs-CZ" altLang="en-US" sz="1200" b="1">
                <a:latin typeface="Calibri" pitchFamily="34" charset="0"/>
              </a:rPr>
              <a:t>b =</a:t>
            </a:r>
            <a:r>
              <a:rPr lang="cs-CZ" altLang="en-US" sz="1200">
                <a:latin typeface="Calibri" pitchFamily="34" charset="0"/>
              </a:rPr>
              <a:t> falešně pozitivní</a:t>
            </a:r>
            <a:endParaRPr lang="cs-CZ" altLang="en-US" sz="1200"/>
          </a:p>
        </p:txBody>
      </p:sp>
      <p:sp>
        <p:nvSpPr>
          <p:cNvPr id="18440" name="Text Box 9"/>
          <p:cNvSpPr txBox="1">
            <a:spLocks noChangeArrowheads="1"/>
          </p:cNvSpPr>
          <p:nvPr/>
        </p:nvSpPr>
        <p:spPr bwMode="auto">
          <a:xfrm>
            <a:off x="4151314" y="2349501"/>
            <a:ext cx="1081087" cy="7921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ts val="1000"/>
              </a:spcAft>
            </a:pPr>
            <a:r>
              <a:rPr lang="cs-CZ" altLang="en-US" sz="1200" b="1">
                <a:latin typeface="Calibri" pitchFamily="34" charset="0"/>
              </a:rPr>
              <a:t>c =</a:t>
            </a:r>
            <a:r>
              <a:rPr lang="cs-CZ" altLang="en-US" sz="1200">
                <a:latin typeface="Calibri" pitchFamily="34" charset="0"/>
              </a:rPr>
              <a:t> falešně negativní</a:t>
            </a:r>
            <a:endParaRPr lang="cs-CZ" altLang="en-US" sz="1200"/>
          </a:p>
        </p:txBody>
      </p:sp>
      <p:cxnSp>
        <p:nvCxnSpPr>
          <p:cNvPr id="18441" name="AutoShape 10"/>
          <p:cNvCxnSpPr>
            <a:cxnSpLocks noChangeShapeType="1"/>
          </p:cNvCxnSpPr>
          <p:nvPr/>
        </p:nvCxnSpPr>
        <p:spPr bwMode="auto">
          <a:xfrm flipH="1">
            <a:off x="3432175" y="2924176"/>
            <a:ext cx="431800" cy="682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42" name="AutoShape 10"/>
          <p:cNvCxnSpPr>
            <a:cxnSpLocks noChangeShapeType="1"/>
          </p:cNvCxnSpPr>
          <p:nvPr/>
        </p:nvCxnSpPr>
        <p:spPr bwMode="auto">
          <a:xfrm>
            <a:off x="8543926" y="3357563"/>
            <a:ext cx="5048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43" name="AutoShape 10"/>
          <p:cNvCxnSpPr>
            <a:cxnSpLocks noChangeShapeType="1"/>
          </p:cNvCxnSpPr>
          <p:nvPr/>
        </p:nvCxnSpPr>
        <p:spPr bwMode="auto">
          <a:xfrm flipV="1">
            <a:off x="8112126" y="1989139"/>
            <a:ext cx="720725" cy="2873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444" name="TextovéPole 19"/>
          <p:cNvSpPr txBox="1">
            <a:spLocks noChangeArrowheads="1"/>
          </p:cNvSpPr>
          <p:nvPr/>
        </p:nvSpPr>
        <p:spPr bwMode="auto">
          <a:xfrm>
            <a:off x="7967663" y="3500439"/>
            <a:ext cx="4318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cs-CZ" altLang="en-US" sz="1300" b="1"/>
              <a:t>d</a:t>
            </a:r>
            <a:endParaRPr lang="en-GB" altLang="en-US" sz="1300" b="1"/>
          </a:p>
        </p:txBody>
      </p:sp>
      <p:sp>
        <p:nvSpPr>
          <p:cNvPr id="18445" name="TextovéPole 20"/>
          <p:cNvSpPr txBox="1">
            <a:spLocks noChangeArrowheads="1"/>
          </p:cNvSpPr>
          <p:nvPr/>
        </p:nvSpPr>
        <p:spPr bwMode="auto">
          <a:xfrm>
            <a:off x="2135189" y="2492376"/>
            <a:ext cx="12969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s-CZ" altLang="en-US" sz="1600"/>
              <a:t>standardní test </a:t>
            </a:r>
          </a:p>
          <a:p>
            <a:pPr algn="ctr" eaLnBrk="1" hangingPunct="1"/>
            <a:r>
              <a:rPr lang="cs-CZ" altLang="en-US" sz="1600"/>
              <a:t>(pozit.) (a+c)</a:t>
            </a:r>
            <a:endParaRPr lang="en-GB" altLang="en-US" sz="1600"/>
          </a:p>
        </p:txBody>
      </p:sp>
      <p:sp>
        <p:nvSpPr>
          <p:cNvPr id="18446" name="TextovéPole 21"/>
          <p:cNvSpPr txBox="1">
            <a:spLocks noChangeArrowheads="1"/>
          </p:cNvSpPr>
          <p:nvPr/>
        </p:nvSpPr>
        <p:spPr bwMode="auto">
          <a:xfrm>
            <a:off x="8904288" y="1412876"/>
            <a:ext cx="129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s-CZ" altLang="en-US" sz="1600"/>
              <a:t>zkoušený test </a:t>
            </a:r>
          </a:p>
          <a:p>
            <a:pPr algn="ctr" eaLnBrk="1" hangingPunct="1"/>
            <a:r>
              <a:rPr lang="cs-CZ" altLang="en-US" sz="1600"/>
              <a:t>(pozit.) (a+b)</a:t>
            </a:r>
            <a:endParaRPr lang="en-GB" altLang="en-US" sz="1600"/>
          </a:p>
        </p:txBody>
      </p:sp>
      <p:sp>
        <p:nvSpPr>
          <p:cNvPr id="18447" name="TextovéPole 22"/>
          <p:cNvSpPr txBox="1">
            <a:spLocks noChangeArrowheads="1"/>
          </p:cNvSpPr>
          <p:nvPr/>
        </p:nvSpPr>
        <p:spPr bwMode="auto">
          <a:xfrm>
            <a:off x="9048750" y="2781301"/>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cs-CZ" altLang="en-US" sz="1600"/>
              <a:t>celkový soubor (a+b+c+d)</a:t>
            </a:r>
            <a:endParaRPr lang="en-GB" altLang="en-US" sz="1600"/>
          </a:p>
        </p:txBody>
      </p:sp>
      <p:sp>
        <p:nvSpPr>
          <p:cNvPr id="2" name="Zástupný symbol pro datum 1">
            <a:extLst>
              <a:ext uri="{FF2B5EF4-FFF2-40B4-BE49-F238E27FC236}">
                <a16:creationId xmlns:a16="http://schemas.microsoft.com/office/drawing/2014/main" id="{4A0C9591-2CCD-4910-82B0-3C712335E172}"/>
              </a:ext>
            </a:extLst>
          </p:cNvPr>
          <p:cNvSpPr>
            <a:spLocks noGrp="1"/>
          </p:cNvSpPr>
          <p:nvPr>
            <p:ph type="dt" sz="half" idx="10"/>
          </p:nvPr>
        </p:nvSpPr>
        <p:spPr/>
        <p:txBody>
          <a:bodyPr/>
          <a:lstStyle/>
          <a:p>
            <a:pPr rtl="0"/>
            <a:fld id="{571F08AE-1003-44AA-BD1B-CA6E3842B9B3}" type="datetime1">
              <a:rPr lang="cs-CZ" smtClean="0"/>
              <a:t>10.03.2023</a:t>
            </a:fld>
            <a:endParaRPr lang="cs-CZ" dirty="0"/>
          </a:p>
        </p:txBody>
      </p:sp>
      <p:sp>
        <p:nvSpPr>
          <p:cNvPr id="3" name="Zástupný symbol pro zápatí 2">
            <a:extLst>
              <a:ext uri="{FF2B5EF4-FFF2-40B4-BE49-F238E27FC236}">
                <a16:creationId xmlns:a16="http://schemas.microsoft.com/office/drawing/2014/main" id="{C794D461-5DCA-4AF3-9A11-99B6059206B2}"/>
              </a:ext>
            </a:extLst>
          </p:cNvPr>
          <p:cNvSpPr>
            <a:spLocks noGrp="1"/>
          </p:cNvSpPr>
          <p:nvPr>
            <p:ph type="ftr" sz="quarter" idx="11"/>
          </p:nvPr>
        </p:nvSpPr>
        <p:spPr/>
        <p:txBody>
          <a:bodyPr/>
          <a:lstStyle/>
          <a:p>
            <a:pPr rtl="0"/>
            <a:r>
              <a:rPr lang="pl-PL"/>
              <a:t>FF_kurz_psycholog_ve_zdravotnictví</a:t>
            </a:r>
            <a:endParaRPr lang="cs-CZ" dirty="0"/>
          </a:p>
        </p:txBody>
      </p:sp>
      <p:sp>
        <p:nvSpPr>
          <p:cNvPr id="4" name="Zástupný symbol pro číslo snímku 3">
            <a:extLst>
              <a:ext uri="{FF2B5EF4-FFF2-40B4-BE49-F238E27FC236}">
                <a16:creationId xmlns:a16="http://schemas.microsoft.com/office/drawing/2014/main" id="{A176F384-14E6-41A1-AD3A-D984BD9F3CC2}"/>
              </a:ext>
            </a:extLst>
          </p:cNvPr>
          <p:cNvSpPr>
            <a:spLocks noGrp="1"/>
          </p:cNvSpPr>
          <p:nvPr>
            <p:ph type="sldNum" sz="quarter" idx="12"/>
          </p:nvPr>
        </p:nvSpPr>
        <p:spPr/>
        <p:txBody>
          <a:bodyPr/>
          <a:lstStyle/>
          <a:p>
            <a:pPr rtl="0"/>
            <a:fld id="{71B7BAC7-FE87-40F6-AA24-4F4685D1B022}" type="slidenum">
              <a:rPr lang="cs-CZ" noProof="0" smtClean="0"/>
              <a:t>70</a:t>
            </a:fld>
            <a:endParaRPr lang="cs-CZ" noProof="0" dirty="0"/>
          </a:p>
        </p:txBody>
      </p:sp>
    </p:spTree>
    <p:extLst>
      <p:ext uri="{BB962C8B-B14F-4D97-AF65-F5344CB8AC3E}">
        <p14:creationId xmlns:p14="http://schemas.microsoft.com/office/powerpoint/2010/main" val="59580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a:bodyPr>
          <a:lstStyle/>
          <a:p>
            <a:r>
              <a:rPr lang="cs-CZ" sz="6000" b="1" dirty="0" err="1"/>
              <a:t>Skríning</a:t>
            </a:r>
            <a:endParaRPr lang="en-US" sz="6000" b="1" dirty="0"/>
          </a:p>
        </p:txBody>
      </p:sp>
      <p:sp>
        <p:nvSpPr>
          <p:cNvPr id="3" name="Zástupný symbol pro obsah 2"/>
          <p:cNvSpPr>
            <a:spLocks noGrp="1"/>
          </p:cNvSpPr>
          <p:nvPr>
            <p:ph idx="1"/>
          </p:nvPr>
        </p:nvSpPr>
        <p:spPr/>
        <p:txBody>
          <a:bodyPr>
            <a:normAutofit/>
          </a:bodyPr>
          <a:lstStyle/>
          <a:p>
            <a:r>
              <a:rPr lang="cs-CZ" b="1" dirty="0" err="1"/>
              <a:t>Screening</a:t>
            </a:r>
            <a:r>
              <a:rPr lang="cs-CZ" b="1" dirty="0"/>
              <a:t> –přepažení, rozdělení – </a:t>
            </a:r>
            <a:r>
              <a:rPr lang="cs-CZ" b="1" dirty="0" err="1"/>
              <a:t>skríning</a:t>
            </a:r>
            <a:endParaRPr lang="cs-CZ" b="1" dirty="0"/>
          </a:p>
          <a:p>
            <a:r>
              <a:rPr lang="cs-CZ" dirty="0" err="1"/>
              <a:t>Skríning</a:t>
            </a:r>
            <a:r>
              <a:rPr lang="cs-CZ" dirty="0"/>
              <a:t> je jednou z metod měření frekvence poruch zdraví v populaci.</a:t>
            </a:r>
            <a:endParaRPr lang="en-US" dirty="0"/>
          </a:p>
          <a:p>
            <a:r>
              <a:rPr lang="cs-CZ" b="1" dirty="0" err="1"/>
              <a:t>Skríning</a:t>
            </a:r>
            <a:r>
              <a:rPr lang="cs-CZ" b="1" dirty="0"/>
              <a:t> je včasné vyhledávání nemocných nebo ohrožených pomocí testů. </a:t>
            </a:r>
          </a:p>
          <a:p>
            <a:r>
              <a:rPr lang="cs-CZ" dirty="0"/>
              <a:t>U </a:t>
            </a:r>
            <a:r>
              <a:rPr lang="cs-CZ" dirty="0" err="1"/>
              <a:t>skríningu</a:t>
            </a:r>
            <a:r>
              <a:rPr lang="cs-CZ" dirty="0"/>
              <a:t> se rozhodujeme zda použijeme populační nebo rizikový přístup. </a:t>
            </a:r>
          </a:p>
        </p:txBody>
      </p:sp>
      <p:sp>
        <p:nvSpPr>
          <p:cNvPr id="4" name="Zástupný symbol pro datum 3"/>
          <p:cNvSpPr>
            <a:spLocks noGrp="1"/>
          </p:cNvSpPr>
          <p:nvPr>
            <p:ph type="dt" sz="half" idx="10"/>
          </p:nvPr>
        </p:nvSpPr>
        <p:spPr/>
        <p:txBody>
          <a:bodyPr/>
          <a:lstStyle/>
          <a:p>
            <a:fld id="{D40D22A7-CCFA-497F-A4D0-3E71854E03B4}"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40913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04CAA2-DED8-4558-9FA6-461A49250FB4}"/>
              </a:ext>
            </a:extLst>
          </p:cNvPr>
          <p:cNvSpPr>
            <a:spLocks noGrp="1"/>
          </p:cNvSpPr>
          <p:nvPr>
            <p:ph type="title"/>
          </p:nvPr>
        </p:nvSpPr>
        <p:spPr/>
        <p:txBody>
          <a:bodyPr/>
          <a:lstStyle/>
          <a:p>
            <a:r>
              <a:rPr lang="cs-CZ" b="1" dirty="0"/>
              <a:t>Dispenzarizace</a:t>
            </a:r>
          </a:p>
        </p:txBody>
      </p:sp>
      <p:sp>
        <p:nvSpPr>
          <p:cNvPr id="3" name="Zástupný symbol pro obsah 2">
            <a:extLst>
              <a:ext uri="{FF2B5EF4-FFF2-40B4-BE49-F238E27FC236}">
                <a16:creationId xmlns:a16="http://schemas.microsoft.com/office/drawing/2014/main" id="{FC9F6229-4EBB-48C6-93D0-6333E6648463}"/>
              </a:ext>
            </a:extLst>
          </p:cNvPr>
          <p:cNvSpPr>
            <a:spLocks noGrp="1"/>
          </p:cNvSpPr>
          <p:nvPr>
            <p:ph idx="1"/>
          </p:nvPr>
        </p:nvSpPr>
        <p:spPr>
          <a:xfrm>
            <a:off x="838200" y="1457325"/>
            <a:ext cx="10515600" cy="4719638"/>
          </a:xfrm>
        </p:spPr>
        <p:txBody>
          <a:bodyPr>
            <a:normAutofit lnSpcReduction="10000"/>
          </a:bodyPr>
          <a:lstStyle/>
          <a:p>
            <a:r>
              <a:rPr lang="cs-CZ" dirty="0"/>
              <a:t>Dispenzarizace </a:t>
            </a:r>
            <a:r>
              <a:rPr lang="cs-CZ" b="1" dirty="0">
                <a:highlight>
                  <a:srgbClr val="FFFF00"/>
                </a:highlight>
              </a:rPr>
              <a:t>je aktivní sledování zdravotního stavu pacienta </a:t>
            </a:r>
            <a:r>
              <a:rPr lang="cs-CZ" dirty="0"/>
              <a:t>ohroženého nebo trpícího onemocněním, které v době zařazování do dispenzární péče nevyžaduje poskytování akutní zdravotní péče, ale z předpokládaného vývoje nemoci lze důvodně předpokládat takovou změnu zdravotního stavu, </a:t>
            </a:r>
            <a:r>
              <a:rPr lang="cs-CZ" dirty="0">
                <a:highlight>
                  <a:srgbClr val="00FF00"/>
                </a:highlight>
              </a:rPr>
              <a:t>jejíž </a:t>
            </a:r>
            <a:r>
              <a:rPr lang="cs-CZ" b="1" dirty="0">
                <a:highlight>
                  <a:srgbClr val="00FF00"/>
                </a:highlight>
              </a:rPr>
              <a:t>včasné zachycení může mít zásadní význam pro další léčbu a vývoj onemocnění a včasné zjištění nepříznivého vývoje zdravotního stavu pacienta. </a:t>
            </a:r>
          </a:p>
          <a:p>
            <a:r>
              <a:rPr lang="cs-CZ" dirty="0"/>
              <a:t>V návaznosti na § 5 odst. 3 písm. b) zákona č. 372/2011 Sb., o zdravotních službách a podmínkách jejich poskytování (zákon o zdravotních službách) byla vydána </a:t>
            </a:r>
            <a:r>
              <a:rPr lang="cs-CZ" b="1" i="1" dirty="0"/>
              <a:t>Vyhláška č. 39/2012 o dispenzární péči, kterou se stanoví nemoci, u nichž se poskytuje dispenzární péče, časové rozmezí dispenzárních prohlídek a označení specializace dispenzarizujícího lékaře.</a:t>
            </a:r>
          </a:p>
          <a:p>
            <a:endParaRPr lang="cs-CZ" dirty="0"/>
          </a:p>
        </p:txBody>
      </p:sp>
    </p:spTree>
    <p:extLst>
      <p:ext uri="{BB962C8B-B14F-4D97-AF65-F5344CB8AC3E}">
        <p14:creationId xmlns:p14="http://schemas.microsoft.com/office/powerpoint/2010/main" val="116184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fontScale="90000"/>
          </a:bodyPr>
          <a:lstStyle/>
          <a:p>
            <a:r>
              <a:rPr lang="cs-CZ" sz="6000" b="1" dirty="0"/>
              <a:t>PREVENCE nemocí (PN)</a:t>
            </a:r>
            <a:endParaRPr lang="en-US" sz="6000" b="1" dirty="0"/>
          </a:p>
        </p:txBody>
      </p:sp>
      <p:sp>
        <p:nvSpPr>
          <p:cNvPr id="3" name="Zástupný symbol pro obsah 2"/>
          <p:cNvSpPr>
            <a:spLocks noGrp="1"/>
          </p:cNvSpPr>
          <p:nvPr>
            <p:ph idx="1"/>
          </p:nvPr>
        </p:nvSpPr>
        <p:spPr/>
        <p:txBody>
          <a:bodyPr>
            <a:normAutofit/>
          </a:bodyPr>
          <a:lstStyle/>
          <a:p>
            <a:pPr marL="0" indent="0">
              <a:buNone/>
            </a:pPr>
            <a:r>
              <a:rPr lang="cs-CZ" dirty="0" err="1"/>
              <a:t>Prevention</a:t>
            </a:r>
            <a:r>
              <a:rPr lang="cs-CZ" dirty="0"/>
              <a:t> – zabránění, předcházení, zamezení</a:t>
            </a:r>
          </a:p>
          <a:p>
            <a:pPr marL="0" indent="0">
              <a:buNone/>
            </a:pPr>
            <a:r>
              <a:rPr lang="cs-CZ" dirty="0"/>
              <a:t>Prevencí v užším slova smyslu rozumíme pouhé </a:t>
            </a:r>
            <a:r>
              <a:rPr lang="cs-CZ" b="1" dirty="0"/>
              <a:t>zabránění vzniku nemoci</a:t>
            </a:r>
            <a:r>
              <a:rPr lang="cs-CZ" dirty="0"/>
              <a:t>. V širším smyslu znamená </a:t>
            </a:r>
            <a:r>
              <a:rPr lang="cs-CZ" b="1" dirty="0"/>
              <a:t>předcházení vzniku, rozvoji, komplikacím a nepříznivým následkům nemoci  </a:t>
            </a:r>
            <a:r>
              <a:rPr lang="cs-CZ" dirty="0"/>
              <a:t>a to intervencemi na úrovni jedince nebo společnosti. </a:t>
            </a:r>
          </a:p>
          <a:p>
            <a:pPr marL="0" indent="0">
              <a:buNone/>
            </a:pPr>
            <a:r>
              <a:rPr lang="cs-CZ" dirty="0"/>
              <a:t>Předpokladem preventivních opatření je omezit působení </a:t>
            </a:r>
            <a:r>
              <a:rPr lang="cs-CZ" b="1" dirty="0"/>
              <a:t>rizikových faktorů </a:t>
            </a:r>
            <a:r>
              <a:rPr lang="cs-CZ" dirty="0"/>
              <a:t>- biologických a i sociálních negativních faktorů a umožnit působení pozitivních. </a:t>
            </a:r>
          </a:p>
        </p:txBody>
      </p:sp>
      <p:sp>
        <p:nvSpPr>
          <p:cNvPr id="4" name="Zástupný symbol pro datum 3"/>
          <p:cNvSpPr>
            <a:spLocks noGrp="1"/>
          </p:cNvSpPr>
          <p:nvPr>
            <p:ph type="dt" sz="half" idx="10"/>
          </p:nvPr>
        </p:nvSpPr>
        <p:spPr/>
        <p:txBody>
          <a:bodyPr/>
          <a:lstStyle/>
          <a:p>
            <a:fld id="{DEE7F584-CA5E-4ED3-8A89-B14D030363C4}"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44677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8D050-90ED-4B15-8613-FF0BAD2C4762}"/>
              </a:ext>
            </a:extLst>
          </p:cNvPr>
          <p:cNvSpPr>
            <a:spLocks noGrp="1"/>
          </p:cNvSpPr>
          <p:nvPr>
            <p:ph type="title"/>
          </p:nvPr>
        </p:nvSpPr>
        <p:spPr>
          <a:xfrm>
            <a:off x="838200" y="365125"/>
            <a:ext cx="10515600" cy="1325563"/>
          </a:xfrm>
        </p:spPr>
        <p:txBody>
          <a:bodyPr>
            <a:normAutofit fontScale="90000"/>
          </a:bodyPr>
          <a:lstStyle/>
          <a:p>
            <a:r>
              <a:rPr lang="cs-CZ" b="1" dirty="0"/>
              <a:t>Společné rysy skupin ohrožených nemocí</a:t>
            </a:r>
          </a:p>
        </p:txBody>
      </p:sp>
      <p:sp>
        <p:nvSpPr>
          <p:cNvPr id="3" name="Zástupný symbol pro obsah 2">
            <a:extLst>
              <a:ext uri="{FF2B5EF4-FFF2-40B4-BE49-F238E27FC236}">
                <a16:creationId xmlns:a16="http://schemas.microsoft.com/office/drawing/2014/main" id="{B321543F-96D3-4EDB-A9E7-90F0A9C73A63}"/>
              </a:ext>
            </a:extLst>
          </p:cNvPr>
          <p:cNvSpPr>
            <a:spLocks noGrp="1"/>
          </p:cNvSpPr>
          <p:nvPr>
            <p:ph idx="1"/>
          </p:nvPr>
        </p:nvSpPr>
        <p:spPr>
          <a:xfrm>
            <a:off x="838200" y="1690688"/>
            <a:ext cx="10515600" cy="5001660"/>
          </a:xfrm>
          <a:solidFill>
            <a:srgbClr val="FF7C80"/>
          </a:solidFill>
        </p:spPr>
        <p:txBody>
          <a:bodyPr>
            <a:normAutofit fontScale="92500" lnSpcReduction="10000"/>
          </a:bodyPr>
          <a:lstStyle/>
          <a:p>
            <a:pPr>
              <a:lnSpc>
                <a:spcPct val="110000"/>
              </a:lnSpc>
            </a:pPr>
            <a:r>
              <a:rPr lang="cs-CZ" dirty="0"/>
              <a:t>Společnými rysy ohrožených skupin může být </a:t>
            </a:r>
            <a:r>
              <a:rPr lang="cs-CZ" b="1" dirty="0"/>
              <a:t>věk, pohlaví, etnikum, invalidita, určité chronické onemocnění, odlišná sexuální orientace, sociální vrstva, vzdělání </a:t>
            </a:r>
            <a:r>
              <a:rPr lang="cs-CZ" dirty="0"/>
              <a:t>aj. </a:t>
            </a:r>
          </a:p>
          <a:p>
            <a:pPr>
              <a:lnSpc>
                <a:spcPct val="110000"/>
              </a:lnSpc>
            </a:pPr>
            <a:r>
              <a:rPr lang="cs-CZ" dirty="0"/>
              <a:t>Pokud u těchto rizikových skupin dochází k snižování či zvyšování úmrtnosti, je nutno zjistit, zda se změnila </a:t>
            </a:r>
            <a:r>
              <a:rPr lang="cs-CZ" b="1" dirty="0"/>
              <a:t>dostupnost a kvalita zdravotnické péče, environmentální podmínky nebo sociální determinanty zdraví</a:t>
            </a:r>
            <a:r>
              <a:rPr lang="cs-CZ" dirty="0"/>
              <a:t>.</a:t>
            </a:r>
          </a:p>
          <a:p>
            <a:pPr>
              <a:lnSpc>
                <a:spcPct val="110000"/>
              </a:lnSpc>
            </a:pPr>
            <a:r>
              <a:rPr lang="cs-CZ" b="1" dirty="0"/>
              <a:t>Návyky a určitý způsob života a kulturnosti</a:t>
            </a:r>
            <a:r>
              <a:rPr lang="cs-CZ" dirty="0"/>
              <a:t> mohou být rizikovými faktory. Jsou vlastnostmi nejen určitého člověka nebo skupiny, ale celého sociálního a ekonomického prostředí. (Ivanová, 2013, s. 106) </a:t>
            </a:r>
          </a:p>
          <a:p>
            <a:r>
              <a:rPr lang="cs-CZ" sz="2200" dirty="0"/>
              <a:t>Působnost jednotlivých faktorů je metodologicky i prakticky velmi problematická, je možné podrobnými studiemi převažující vlivy zjistit.   </a:t>
            </a:r>
          </a:p>
        </p:txBody>
      </p:sp>
    </p:spTree>
    <p:extLst>
      <p:ext uri="{BB962C8B-B14F-4D97-AF65-F5344CB8AC3E}">
        <p14:creationId xmlns:p14="http://schemas.microsoft.com/office/powerpoint/2010/main" val="10473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9139" y="501650"/>
            <a:ext cx="9664148" cy="924475"/>
          </a:xfrm>
        </p:spPr>
        <p:txBody>
          <a:bodyPr>
            <a:normAutofit/>
          </a:bodyPr>
          <a:lstStyle/>
          <a:p>
            <a:r>
              <a:rPr lang="cs-CZ" b="1" dirty="0"/>
              <a:t>Etiologie, </a:t>
            </a:r>
            <a:r>
              <a:rPr lang="cs-CZ" b="1" dirty="0" err="1"/>
              <a:t>patogeneza</a:t>
            </a:r>
            <a:r>
              <a:rPr lang="cs-CZ" b="1" dirty="0"/>
              <a:t>, </a:t>
            </a:r>
            <a:r>
              <a:rPr lang="cs-CZ" b="1" dirty="0" err="1"/>
              <a:t>nozologie</a:t>
            </a:r>
            <a:endParaRPr lang="cs-CZ" b="1" dirty="0"/>
          </a:p>
        </p:txBody>
      </p:sp>
      <p:sp>
        <p:nvSpPr>
          <p:cNvPr id="3" name="Zástupný symbol pro obsah 2"/>
          <p:cNvSpPr>
            <a:spLocks noGrp="1"/>
          </p:cNvSpPr>
          <p:nvPr>
            <p:ph idx="1"/>
          </p:nvPr>
        </p:nvSpPr>
        <p:spPr>
          <a:xfrm>
            <a:off x="1007165" y="1833196"/>
            <a:ext cx="10111409" cy="4523154"/>
          </a:xfrm>
        </p:spPr>
        <p:txBody>
          <a:bodyPr>
            <a:normAutofit/>
          </a:bodyPr>
          <a:lstStyle/>
          <a:p>
            <a:r>
              <a:rPr lang="cs-CZ" dirty="0"/>
              <a:t>Soubor poznatků o příčinách nemocí se nazývá </a:t>
            </a:r>
            <a:r>
              <a:rPr lang="cs-CZ" b="1" dirty="0"/>
              <a:t>etiologie. </a:t>
            </a:r>
          </a:p>
          <a:p>
            <a:r>
              <a:rPr lang="cs-CZ" dirty="0"/>
              <a:t>Racionální výklad  vnitřního mechanismu, který vede od zdraví k nemoci se nazývá </a:t>
            </a:r>
            <a:r>
              <a:rPr lang="cs-CZ" b="1" dirty="0" err="1"/>
              <a:t>patogeneza</a:t>
            </a:r>
            <a:r>
              <a:rPr lang="cs-CZ" b="1" dirty="0"/>
              <a:t>. </a:t>
            </a:r>
          </a:p>
          <a:p>
            <a:r>
              <a:rPr lang="cs-CZ" dirty="0"/>
              <a:t>Často se hovoří o </a:t>
            </a:r>
            <a:r>
              <a:rPr lang="cs-CZ" b="1" dirty="0"/>
              <a:t>etiopatogenezi </a:t>
            </a:r>
            <a:r>
              <a:rPr lang="cs-CZ" dirty="0"/>
              <a:t>nemoci, neboť oba procesy spolu úzce souvisejí, často dochází k jejich záměně. </a:t>
            </a:r>
          </a:p>
          <a:p>
            <a:r>
              <a:rPr lang="cs-CZ" dirty="0"/>
              <a:t>Nauka o třídění nemocí a jejich souvislostech se nazývá </a:t>
            </a:r>
            <a:r>
              <a:rPr lang="cs-CZ" b="1" dirty="0"/>
              <a:t>nosologie. </a:t>
            </a:r>
            <a:r>
              <a:rPr lang="cs-CZ" dirty="0"/>
              <a:t>Pod pojmem </a:t>
            </a:r>
            <a:r>
              <a:rPr lang="cs-CZ" b="1" dirty="0"/>
              <a:t>nosologická jednotka </a:t>
            </a:r>
            <a:r>
              <a:rPr lang="cs-CZ" dirty="0"/>
              <a:t>definuje nemoc v užším smyslu jako </a:t>
            </a:r>
            <a:r>
              <a:rPr lang="cs-CZ" b="1" i="1" dirty="0">
                <a:solidFill>
                  <a:srgbClr val="FF0000"/>
                </a:solidFill>
              </a:rPr>
              <a:t>určitou skupinu příznaků</a:t>
            </a:r>
            <a:r>
              <a:rPr lang="cs-CZ" dirty="0"/>
              <a:t>, přičemž </a:t>
            </a:r>
            <a:r>
              <a:rPr lang="cs-CZ" b="1" i="1" dirty="0"/>
              <a:t>soubor spolu se vyskytujících příznaků označuje jako </a:t>
            </a:r>
            <a:r>
              <a:rPr lang="cs-CZ" b="1" dirty="0">
                <a:solidFill>
                  <a:srgbClr val="FF0000"/>
                </a:solidFill>
              </a:rPr>
              <a:t>syndrom (např. geriatrický syndrom)</a:t>
            </a:r>
            <a:r>
              <a:rPr lang="cs-CZ" dirty="0">
                <a:solidFill>
                  <a:srgbClr val="FF0000"/>
                </a:solidFill>
              </a:rPr>
              <a:t>.</a:t>
            </a:r>
            <a:r>
              <a:rPr lang="cs-CZ" dirty="0"/>
              <a:t> </a:t>
            </a:r>
          </a:p>
        </p:txBody>
      </p:sp>
      <p:sp>
        <p:nvSpPr>
          <p:cNvPr id="4" name="Zástupný symbol pro datum 3"/>
          <p:cNvSpPr>
            <a:spLocks noGrp="1"/>
          </p:cNvSpPr>
          <p:nvPr>
            <p:ph type="dt" sz="half" idx="10"/>
          </p:nvPr>
        </p:nvSpPr>
        <p:spPr/>
        <p:txBody>
          <a:bodyPr/>
          <a:lstStyle/>
          <a:p>
            <a:fld id="{EE5FCC34-DC93-45C3-ABC2-C83FB68808E0}"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75</a:t>
            </a:fld>
            <a:endParaRPr lang="cs-CZ" dirty="0"/>
          </a:p>
        </p:txBody>
      </p:sp>
    </p:spTree>
    <p:extLst>
      <p:ext uri="{BB962C8B-B14F-4D97-AF65-F5344CB8AC3E}">
        <p14:creationId xmlns:p14="http://schemas.microsoft.com/office/powerpoint/2010/main" val="73127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5DF1550-3E4B-4734-8EE2-9083004964A6}"/>
              </a:ext>
            </a:extLst>
          </p:cNvPr>
          <p:cNvSpPr>
            <a:spLocks noGrp="1"/>
          </p:cNvSpPr>
          <p:nvPr>
            <p:ph type="title"/>
          </p:nvPr>
        </p:nvSpPr>
        <p:spPr>
          <a:xfrm>
            <a:off x="838200" y="219351"/>
            <a:ext cx="9029700" cy="1325563"/>
          </a:xfrm>
          <a:noFill/>
        </p:spPr>
        <p:txBody>
          <a:bodyPr/>
          <a:lstStyle/>
          <a:p>
            <a:r>
              <a:rPr lang="cs-CZ" b="1" dirty="0"/>
              <a:t>KLASIFIKACE NEMOCÍ</a:t>
            </a:r>
          </a:p>
        </p:txBody>
      </p:sp>
      <p:sp>
        <p:nvSpPr>
          <p:cNvPr id="5" name="Zástupný symbol pro obsah 4">
            <a:extLst>
              <a:ext uri="{FF2B5EF4-FFF2-40B4-BE49-F238E27FC236}">
                <a16:creationId xmlns:a16="http://schemas.microsoft.com/office/drawing/2014/main" id="{812CD84F-3360-4C64-B7B1-8BB8FA9206AD}"/>
              </a:ext>
            </a:extLst>
          </p:cNvPr>
          <p:cNvSpPr>
            <a:spLocks noGrp="1"/>
          </p:cNvSpPr>
          <p:nvPr>
            <p:ph idx="1"/>
          </p:nvPr>
        </p:nvSpPr>
        <p:spPr>
          <a:xfrm>
            <a:off x="838200" y="1544914"/>
            <a:ext cx="10515600" cy="4590843"/>
          </a:xfrm>
          <a:noFill/>
          <a:ln w="76200">
            <a:solidFill>
              <a:srgbClr val="002060"/>
            </a:solidFill>
            <a:prstDash val="solid"/>
          </a:ln>
        </p:spPr>
        <p:txBody>
          <a:bodyPr>
            <a:noAutofit/>
          </a:bodyPr>
          <a:lstStyle/>
          <a:p>
            <a:r>
              <a:rPr lang="cs-CZ" dirty="0"/>
              <a:t>Soustava, do které se řadí NJ podle </a:t>
            </a:r>
            <a:r>
              <a:rPr lang="cs-CZ" b="1" dirty="0"/>
              <a:t>určitých kritérií.</a:t>
            </a:r>
          </a:p>
          <a:p>
            <a:r>
              <a:rPr lang="cs-CZ" dirty="0"/>
              <a:t>Nemůžeme podle: etiologie (všechny neznáme), orgánů (nemoci postihují i celý organismus).</a:t>
            </a:r>
          </a:p>
          <a:p>
            <a:r>
              <a:rPr lang="cs-CZ" dirty="0"/>
              <a:t>Statisticky nutno omezit na </a:t>
            </a:r>
            <a:r>
              <a:rPr lang="cs-CZ" b="1" dirty="0"/>
              <a:t>určitý počet položek</a:t>
            </a:r>
            <a:r>
              <a:rPr lang="cs-CZ" dirty="0"/>
              <a:t>.</a:t>
            </a:r>
          </a:p>
          <a:p>
            <a:r>
              <a:rPr lang="cs-CZ" dirty="0"/>
              <a:t>Každá položka musí mít </a:t>
            </a:r>
            <a:r>
              <a:rPr lang="cs-CZ" b="1" dirty="0"/>
              <a:t>název.</a:t>
            </a:r>
            <a:r>
              <a:rPr lang="cs-CZ" dirty="0"/>
              <a:t> </a:t>
            </a:r>
          </a:p>
          <a:p>
            <a:r>
              <a:rPr lang="cs-CZ" dirty="0"/>
              <a:t>Každá NJ musí být do některé položky zdůvodnitelně zařazena, </a:t>
            </a:r>
            <a:r>
              <a:rPr lang="cs-CZ" b="1" dirty="0"/>
              <a:t>musí být zařazena jen 1x.</a:t>
            </a:r>
            <a:endParaRPr lang="cs-CZ" dirty="0"/>
          </a:p>
          <a:p>
            <a:r>
              <a:rPr lang="cs-CZ" dirty="0"/>
              <a:t>Pro </a:t>
            </a:r>
            <a:r>
              <a:rPr lang="cs-CZ" b="1" dirty="0"/>
              <a:t>NJ zvláštní </a:t>
            </a:r>
            <a:r>
              <a:rPr lang="cs-CZ" dirty="0"/>
              <a:t>nutno vytvořit položky zbytkové.</a:t>
            </a:r>
          </a:p>
        </p:txBody>
      </p:sp>
    </p:spTree>
    <p:extLst>
      <p:ext uri="{BB962C8B-B14F-4D97-AF65-F5344CB8AC3E}">
        <p14:creationId xmlns:p14="http://schemas.microsoft.com/office/powerpoint/2010/main" val="890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0904" y="552263"/>
            <a:ext cx="9833113" cy="924475"/>
          </a:xfrm>
        </p:spPr>
        <p:txBody>
          <a:bodyPr>
            <a:normAutofit/>
          </a:bodyPr>
          <a:lstStyle/>
          <a:p>
            <a:r>
              <a:rPr lang="cs-CZ" b="1" dirty="0"/>
              <a:t>Mezinárodní klasifikace nemocí</a:t>
            </a:r>
          </a:p>
        </p:txBody>
      </p:sp>
      <p:sp>
        <p:nvSpPr>
          <p:cNvPr id="3" name="Zástupný symbol pro obsah 2"/>
          <p:cNvSpPr>
            <a:spLocks noGrp="1"/>
          </p:cNvSpPr>
          <p:nvPr>
            <p:ph idx="1"/>
          </p:nvPr>
        </p:nvSpPr>
        <p:spPr>
          <a:xfrm>
            <a:off x="808383" y="1577009"/>
            <a:ext cx="9833113" cy="4660303"/>
          </a:xfrm>
          <a:solidFill>
            <a:schemeClr val="accent2">
              <a:lumMod val="20000"/>
              <a:lumOff val="80000"/>
            </a:schemeClr>
          </a:solidFill>
        </p:spPr>
        <p:txBody>
          <a:bodyPr>
            <a:normAutofit lnSpcReduction="10000"/>
          </a:bodyPr>
          <a:lstStyle/>
          <a:p>
            <a:r>
              <a:rPr lang="cs-CZ" dirty="0"/>
              <a:t>podle své 10. decenální revize (platná od 1.1.1993) a v současné podobě (</a:t>
            </a:r>
            <a:r>
              <a:rPr lang="cs-CZ" dirty="0">
                <a:hlinkClick r:id="rId2"/>
              </a:rPr>
              <a:t>https://old.uzis.cz/</a:t>
            </a:r>
            <a:r>
              <a:rPr lang="cs-CZ" dirty="0" err="1">
                <a:hlinkClick r:id="rId2"/>
              </a:rPr>
              <a:t>cz</a:t>
            </a:r>
            <a:r>
              <a:rPr lang="cs-CZ" dirty="0">
                <a:hlinkClick r:id="rId2"/>
              </a:rPr>
              <a:t>/</a:t>
            </a:r>
            <a:r>
              <a:rPr lang="cs-CZ" dirty="0" err="1">
                <a:hlinkClick r:id="rId2"/>
              </a:rPr>
              <a:t>mkn</a:t>
            </a:r>
            <a:r>
              <a:rPr lang="cs-CZ" dirty="0">
                <a:hlinkClick r:id="rId2"/>
              </a:rPr>
              <a:t>/index.html</a:t>
            </a:r>
            <a:r>
              <a:rPr lang="cs-CZ" dirty="0"/>
              <a:t>) dělí nemoci a přidružené zdravotní problémy do 21 tříd, které se dále dělí do podkapitol, skupin, třímístných položek a podpoložek. </a:t>
            </a:r>
          </a:p>
          <a:p>
            <a:r>
              <a:rPr lang="cs-CZ" i="1" dirty="0"/>
              <a:t>MNK–10 se využívá především k označení příčin nemocí, příčin smrti, povinného hlášení nemocí, důvodů hospitalizace, důvodů poskytnutí ambulantních služeb, příčin pracovních neschopností, příčin invalidity, stavů nebo povah poranění, otrav a jiných následků vnějších příčin. </a:t>
            </a:r>
          </a:p>
          <a:p>
            <a:r>
              <a:rPr lang="cs-CZ" dirty="0"/>
              <a:t>Na základě těchto označení a povinných hlášení těchto událostí jsou </a:t>
            </a:r>
            <a:r>
              <a:rPr lang="cs-CZ" b="1" dirty="0"/>
              <a:t>Ústavem zdravotnických informací a statistiky (ÚZIS) </a:t>
            </a:r>
            <a:r>
              <a:rPr lang="cs-CZ" dirty="0"/>
              <a:t>zpracovávány (mimo jiné) různé typy statistik.</a:t>
            </a:r>
          </a:p>
        </p:txBody>
      </p:sp>
      <p:sp>
        <p:nvSpPr>
          <p:cNvPr id="4" name="Zástupný symbol pro datum 3"/>
          <p:cNvSpPr>
            <a:spLocks noGrp="1"/>
          </p:cNvSpPr>
          <p:nvPr>
            <p:ph type="dt" sz="half" idx="10"/>
          </p:nvPr>
        </p:nvSpPr>
        <p:spPr/>
        <p:txBody>
          <a:bodyPr/>
          <a:lstStyle/>
          <a:p>
            <a:fld id="{3C0C475B-F4E1-4340-A43E-22584B226AD3}"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77</a:t>
            </a:fld>
            <a:endParaRPr lang="cs-CZ" dirty="0"/>
          </a:p>
        </p:txBody>
      </p:sp>
    </p:spTree>
    <p:extLst>
      <p:ext uri="{BB962C8B-B14F-4D97-AF65-F5344CB8AC3E}">
        <p14:creationId xmlns:p14="http://schemas.microsoft.com/office/powerpoint/2010/main" val="7734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a:extLst>
              <a:ext uri="{FF2B5EF4-FFF2-40B4-BE49-F238E27FC236}">
                <a16:creationId xmlns:a16="http://schemas.microsoft.com/office/drawing/2014/main" id="{812CD84F-3360-4C64-B7B1-8BB8FA9206AD}"/>
              </a:ext>
            </a:extLst>
          </p:cNvPr>
          <p:cNvSpPr>
            <a:spLocks noGrp="1"/>
          </p:cNvSpPr>
          <p:nvPr>
            <p:ph idx="1"/>
          </p:nvPr>
        </p:nvSpPr>
        <p:spPr>
          <a:xfrm>
            <a:off x="838200" y="636104"/>
            <a:ext cx="10515600" cy="5856771"/>
          </a:xfrm>
          <a:solidFill>
            <a:schemeClr val="accent4">
              <a:lumMod val="60000"/>
              <a:lumOff val="40000"/>
            </a:schemeClr>
          </a:solidFill>
        </p:spPr>
        <p:txBody>
          <a:bodyPr>
            <a:noAutofit/>
          </a:bodyPr>
          <a:lstStyle/>
          <a:p>
            <a:r>
              <a:rPr lang="cs-CZ" sz="3200" b="1" dirty="0"/>
              <a:t>21 kapitol, označených řeckými písmeny (I-XXI.)</a:t>
            </a:r>
          </a:p>
          <a:p>
            <a:r>
              <a:rPr lang="cs-CZ" sz="3200" dirty="0" err="1"/>
              <a:t>Nozologické</a:t>
            </a:r>
            <a:r>
              <a:rPr lang="cs-CZ" sz="3200" dirty="0"/>
              <a:t> jednotky jsou kategorizovány </a:t>
            </a:r>
            <a:r>
              <a:rPr lang="cs-CZ" sz="3200" b="1" dirty="0"/>
              <a:t>alfanumerickým kódem:</a:t>
            </a:r>
            <a:r>
              <a:rPr lang="cs-CZ" sz="3200" dirty="0"/>
              <a:t> třídy nemocí A-Z, podrobné vymezení číselným kódem:</a:t>
            </a:r>
          </a:p>
          <a:p>
            <a:pPr marL="0" indent="0">
              <a:buNone/>
            </a:pPr>
            <a:r>
              <a:rPr lang="cs-CZ" sz="3200" b="1" i="1" dirty="0"/>
              <a:t>Příklad:</a:t>
            </a:r>
            <a:r>
              <a:rPr lang="cs-CZ" sz="3200" i="1" dirty="0"/>
              <a:t> X. – Nemoci dýchací soustavy (J00-J99)…</a:t>
            </a:r>
          </a:p>
          <a:p>
            <a:r>
              <a:rPr lang="cs-CZ" sz="3200" dirty="0"/>
              <a:t>MKN se musí </a:t>
            </a:r>
            <a:r>
              <a:rPr lang="cs-CZ" sz="3200" b="1" dirty="0"/>
              <a:t>přizpůsobovat vývoji</a:t>
            </a:r>
            <a:r>
              <a:rPr lang="cs-CZ" sz="3200" dirty="0"/>
              <a:t>, současně je </a:t>
            </a:r>
            <a:r>
              <a:rPr lang="cs-CZ" sz="3200" b="1" dirty="0"/>
              <a:t>požadována stabilizace</a:t>
            </a:r>
            <a:r>
              <a:rPr lang="cs-CZ" sz="3200" dirty="0"/>
              <a:t>: kompromisem je </a:t>
            </a:r>
            <a:r>
              <a:rPr lang="cs-CZ" sz="3200" b="1" dirty="0"/>
              <a:t>decenální revize </a:t>
            </a:r>
            <a:r>
              <a:rPr lang="cs-CZ" sz="3200" dirty="0"/>
              <a:t>(</a:t>
            </a:r>
            <a:r>
              <a:rPr lang="cs-CZ" sz="3200" dirty="0" err="1"/>
              <a:t>Kebza</a:t>
            </a:r>
            <a:r>
              <a:rPr lang="cs-CZ" sz="3200" dirty="0"/>
              <a:t>, 2005).</a:t>
            </a:r>
          </a:p>
          <a:p>
            <a:r>
              <a:rPr lang="cs-CZ" sz="3200" b="1" dirty="0"/>
              <a:t>MKN-11: </a:t>
            </a:r>
            <a:r>
              <a:rPr lang="cs-CZ" sz="3200" dirty="0"/>
              <a:t>Vyvíjena klinickými odborníky řadu let, přijata rezolucí v rámci 72.  Světového zdravotnického shromáždění WHO s </a:t>
            </a:r>
            <a:r>
              <a:rPr lang="cs-CZ" sz="3200" b="1" dirty="0"/>
              <a:t>platností od roku 2022.</a:t>
            </a:r>
          </a:p>
        </p:txBody>
      </p:sp>
    </p:spTree>
    <p:extLst>
      <p:ext uri="{BB962C8B-B14F-4D97-AF65-F5344CB8AC3E}">
        <p14:creationId xmlns:p14="http://schemas.microsoft.com/office/powerpoint/2010/main" val="24334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5D48913A-484C-4301-AC2C-E625494FF0FF}"/>
              </a:ext>
            </a:extLst>
          </p:cNvPr>
          <p:cNvPicPr>
            <a:picLocks noGrp="1" noChangeAspect="1"/>
          </p:cNvPicPr>
          <p:nvPr>
            <p:ph idx="1"/>
          </p:nvPr>
        </p:nvPicPr>
        <p:blipFill>
          <a:blip r:embed="rId2"/>
          <a:stretch>
            <a:fillRect/>
          </a:stretch>
        </p:blipFill>
        <p:spPr>
          <a:xfrm>
            <a:off x="1095021" y="316090"/>
            <a:ext cx="9279467" cy="6366932"/>
          </a:xfrm>
          <a:prstGeom prst="rect">
            <a:avLst/>
          </a:prstGeom>
        </p:spPr>
      </p:pic>
    </p:spTree>
    <p:extLst>
      <p:ext uri="{BB962C8B-B14F-4D97-AF65-F5344CB8AC3E}">
        <p14:creationId xmlns:p14="http://schemas.microsoft.com/office/powerpoint/2010/main" val="42727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34455" y="336419"/>
            <a:ext cx="9304387" cy="1325563"/>
          </a:xfrm>
        </p:spPr>
        <p:txBody>
          <a:bodyPr/>
          <a:lstStyle/>
          <a:p>
            <a:r>
              <a:rPr lang="cs-CZ" b="1" dirty="0"/>
              <a:t>George </a:t>
            </a:r>
            <a:r>
              <a:rPr lang="cs-CZ" b="1" dirty="0" err="1"/>
              <a:t>Libman</a:t>
            </a:r>
            <a:r>
              <a:rPr lang="cs-CZ" b="1" dirty="0"/>
              <a:t> </a:t>
            </a:r>
            <a:r>
              <a:rPr lang="cs-CZ" b="1" dirty="0" err="1"/>
              <a:t>Engel</a:t>
            </a:r>
            <a:r>
              <a:rPr lang="cs-CZ" b="1" dirty="0"/>
              <a:t>, M.D.</a:t>
            </a:r>
          </a:p>
        </p:txBody>
      </p:sp>
      <p:sp>
        <p:nvSpPr>
          <p:cNvPr id="4" name="Zástupný symbol pro datum 3"/>
          <p:cNvSpPr>
            <a:spLocks noGrp="1"/>
          </p:cNvSpPr>
          <p:nvPr>
            <p:ph type="dt" sz="half" idx="10"/>
          </p:nvPr>
        </p:nvSpPr>
        <p:spPr/>
        <p:txBody>
          <a:bodyPr/>
          <a:lstStyle/>
          <a:p>
            <a:fld id="{87B2A359-719A-4E76-A449-C84DA2A85C3D}"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8</a:t>
            </a:fld>
            <a:endParaRPr lang="cs-CZ"/>
          </a:p>
        </p:txBody>
      </p:sp>
      <p:pic>
        <p:nvPicPr>
          <p:cNvPr id="1026" name="Picture 2" descr="George Engel and the origin of the biopsychosocial model">
            <a:extLst>
              <a:ext uri="{FF2B5EF4-FFF2-40B4-BE49-F238E27FC236}">
                <a16:creationId xmlns:a16="http://schemas.microsoft.com/office/drawing/2014/main" id="{A54B3F15-8470-458A-A1C2-088E6E3CA3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60785" y="999200"/>
            <a:ext cx="2095500" cy="2181225"/>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78A523C9-C45C-405D-8DC4-C4A745422096}"/>
              </a:ext>
            </a:extLst>
          </p:cNvPr>
          <p:cNvSpPr/>
          <p:nvPr/>
        </p:nvSpPr>
        <p:spPr>
          <a:xfrm>
            <a:off x="887896" y="6140755"/>
            <a:ext cx="5317546" cy="369332"/>
          </a:xfrm>
          <a:prstGeom prst="rect">
            <a:avLst/>
          </a:prstGeom>
        </p:spPr>
        <p:txBody>
          <a:bodyPr wrap="none">
            <a:spAutoFit/>
          </a:bodyPr>
          <a:lstStyle/>
          <a:p>
            <a:r>
              <a:rPr lang="cs-CZ" dirty="0"/>
              <a:t>https://jnanamyotherapy.com/biopsychosocial-model/</a:t>
            </a:r>
          </a:p>
        </p:txBody>
      </p:sp>
      <p:pic>
        <p:nvPicPr>
          <p:cNvPr id="9" name="Obrázek 8">
            <a:extLst>
              <a:ext uri="{FF2B5EF4-FFF2-40B4-BE49-F238E27FC236}">
                <a16:creationId xmlns:a16="http://schemas.microsoft.com/office/drawing/2014/main" id="{7A8CAC10-19E0-4B2B-B1CE-51E205DC0455}"/>
              </a:ext>
            </a:extLst>
          </p:cNvPr>
          <p:cNvPicPr>
            <a:picLocks noChangeAspect="1"/>
          </p:cNvPicPr>
          <p:nvPr/>
        </p:nvPicPr>
        <p:blipFill>
          <a:blip r:embed="rId3"/>
          <a:stretch>
            <a:fillRect/>
          </a:stretch>
        </p:blipFill>
        <p:spPr>
          <a:xfrm>
            <a:off x="1153015" y="1493561"/>
            <a:ext cx="7239000" cy="4647194"/>
          </a:xfrm>
          <a:prstGeom prst="rect">
            <a:avLst/>
          </a:prstGeom>
        </p:spPr>
      </p:pic>
      <p:sp>
        <p:nvSpPr>
          <p:cNvPr id="10" name="Obdélník 9">
            <a:extLst>
              <a:ext uri="{FF2B5EF4-FFF2-40B4-BE49-F238E27FC236}">
                <a16:creationId xmlns:a16="http://schemas.microsoft.com/office/drawing/2014/main" id="{2A6E609F-5F89-4D30-B351-7C647DA7DD89}"/>
              </a:ext>
            </a:extLst>
          </p:cNvPr>
          <p:cNvSpPr/>
          <p:nvPr/>
        </p:nvSpPr>
        <p:spPr>
          <a:xfrm>
            <a:off x="8242852" y="3555432"/>
            <a:ext cx="3949148" cy="2585323"/>
          </a:xfrm>
          <a:prstGeom prst="rect">
            <a:avLst/>
          </a:prstGeom>
        </p:spPr>
        <p:txBody>
          <a:bodyPr wrap="square">
            <a:spAutoFit/>
          </a:bodyPr>
          <a:lstStyle/>
          <a:p>
            <a:r>
              <a:rPr lang="en-US" dirty="0"/>
              <a:t>George </a:t>
            </a:r>
            <a:r>
              <a:rPr lang="en-US" dirty="0" err="1"/>
              <a:t>Libman</a:t>
            </a:r>
            <a:r>
              <a:rPr lang="en-US" dirty="0"/>
              <a:t> Engel (1913-1999) spent the greater part of his career at the University of Rochester Medical Center with appointments in the Dept. of Psychiatry and the Dept. of Medicine. This dual appointment reflects Engel's interest in psychosomatic medicine, which culminated in his formulation of the biopsychosocial model. </a:t>
            </a:r>
            <a:endParaRPr lang="cs-CZ" dirty="0"/>
          </a:p>
        </p:txBody>
      </p:sp>
    </p:spTree>
    <p:extLst>
      <p:ext uri="{BB962C8B-B14F-4D97-AF65-F5344CB8AC3E}">
        <p14:creationId xmlns:p14="http://schemas.microsoft.com/office/powerpoint/2010/main" val="94308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D5FE1CE6-F9B4-4891-9F8D-AE921B4CDBC5}"/>
              </a:ext>
            </a:extLst>
          </p:cNvPr>
          <p:cNvPicPr>
            <a:picLocks noChangeAspect="1"/>
          </p:cNvPicPr>
          <p:nvPr/>
        </p:nvPicPr>
        <p:blipFill>
          <a:blip r:embed="rId2"/>
          <a:stretch>
            <a:fillRect/>
          </a:stretch>
        </p:blipFill>
        <p:spPr>
          <a:xfrm>
            <a:off x="0" y="0"/>
            <a:ext cx="6375042" cy="3584904"/>
          </a:xfrm>
          <a:prstGeom prst="rect">
            <a:avLst/>
          </a:prstGeom>
        </p:spPr>
      </p:pic>
      <p:sp>
        <p:nvSpPr>
          <p:cNvPr id="3" name="Podnadpis 2">
            <a:extLst>
              <a:ext uri="{FF2B5EF4-FFF2-40B4-BE49-F238E27FC236}">
                <a16:creationId xmlns:a16="http://schemas.microsoft.com/office/drawing/2014/main" id="{7D39C461-C606-4D0C-A260-B3F45A2797B8}"/>
              </a:ext>
            </a:extLst>
          </p:cNvPr>
          <p:cNvSpPr>
            <a:spLocks noGrp="1"/>
          </p:cNvSpPr>
          <p:nvPr>
            <p:ph type="subTitle" idx="1"/>
          </p:nvPr>
        </p:nvSpPr>
        <p:spPr>
          <a:xfrm>
            <a:off x="206062" y="4069724"/>
            <a:ext cx="6168980" cy="1188076"/>
          </a:xfrm>
        </p:spPr>
        <p:txBody>
          <a:bodyPr>
            <a:normAutofit/>
          </a:bodyPr>
          <a:lstStyle/>
          <a:p>
            <a:r>
              <a:rPr lang="cs-CZ" dirty="0">
                <a:hlinkClick r:id="rId3"/>
              </a:rPr>
              <a:t>https://www.uzis.cz/index.php?pg=registry-sber-dat--klasifikace--mezinarodni-klasifikace-nemoci-mkn-11</a:t>
            </a:r>
            <a:endParaRPr lang="cs-CZ" dirty="0"/>
          </a:p>
          <a:p>
            <a:endParaRPr lang="cs-CZ" dirty="0"/>
          </a:p>
          <a:p>
            <a:endParaRPr lang="cs-CZ" dirty="0"/>
          </a:p>
        </p:txBody>
      </p:sp>
      <p:sp>
        <p:nvSpPr>
          <p:cNvPr id="5" name="Nadpis 1">
            <a:extLst>
              <a:ext uri="{FF2B5EF4-FFF2-40B4-BE49-F238E27FC236}">
                <a16:creationId xmlns:a16="http://schemas.microsoft.com/office/drawing/2014/main" id="{82BE4C4C-AD78-4011-85B1-7810C0209E2B}"/>
              </a:ext>
            </a:extLst>
          </p:cNvPr>
          <p:cNvSpPr txBox="1">
            <a:spLocks/>
          </p:cNvSpPr>
          <p:nvPr/>
        </p:nvSpPr>
        <p:spPr>
          <a:xfrm>
            <a:off x="4943878" y="274637"/>
            <a:ext cx="7155287" cy="1325563"/>
          </a:xfrm>
          <a:prstGeom prst="rect">
            <a:avLst/>
          </a:prstGeom>
          <a:solidFill>
            <a:schemeClr val="accent6">
              <a:lumMod val="75000"/>
            </a:schemeClr>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6000" b="1" i="0" u="none" strike="noStrike" kern="1200" cap="none" spc="0" normalizeH="0" baseline="0" noProof="0">
                <a:ln>
                  <a:noFill/>
                </a:ln>
                <a:solidFill>
                  <a:prstClr val="black"/>
                </a:solidFill>
                <a:effectLst/>
                <a:uLnTx/>
                <a:uFillTx/>
                <a:latin typeface="Calibri Light" panose="020F0302020204030204"/>
                <a:ea typeface="+mj-ea"/>
                <a:cs typeface="+mj-cs"/>
              </a:rPr>
              <a:t>11. revize Mezinárodní klasifikace nemocí (MKN-11)</a:t>
            </a:r>
            <a:endParaRPr kumimoji="0" lang="cs-CZ" sz="6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5385096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6A8C30-BE6D-4C1C-B1DE-6453EE43480B}"/>
              </a:ext>
            </a:extLst>
          </p:cNvPr>
          <p:cNvSpPr>
            <a:spLocks noGrp="1"/>
          </p:cNvSpPr>
          <p:nvPr>
            <p:ph type="title"/>
          </p:nvPr>
        </p:nvSpPr>
        <p:spPr>
          <a:solidFill>
            <a:schemeClr val="accent4">
              <a:lumMod val="60000"/>
              <a:lumOff val="40000"/>
            </a:schemeClr>
          </a:solidFill>
        </p:spPr>
        <p:txBody>
          <a:bodyPr/>
          <a:lstStyle/>
          <a:p>
            <a:r>
              <a:rPr lang="cs-CZ" b="1" dirty="0"/>
              <a:t>Kdy to bude? S kým to bude?</a:t>
            </a:r>
          </a:p>
        </p:txBody>
      </p:sp>
      <p:sp>
        <p:nvSpPr>
          <p:cNvPr id="3" name="Zástupný symbol pro obsah 2">
            <a:extLst>
              <a:ext uri="{FF2B5EF4-FFF2-40B4-BE49-F238E27FC236}">
                <a16:creationId xmlns:a16="http://schemas.microsoft.com/office/drawing/2014/main" id="{1240B680-B6AB-4D6E-8C53-D195BF7B1564}"/>
              </a:ext>
            </a:extLst>
          </p:cNvPr>
          <p:cNvSpPr>
            <a:spLocks noGrp="1"/>
          </p:cNvSpPr>
          <p:nvPr>
            <p:ph idx="1"/>
          </p:nvPr>
        </p:nvSpPr>
        <p:spPr>
          <a:xfrm>
            <a:off x="838200" y="1825625"/>
            <a:ext cx="10515600" cy="4819874"/>
          </a:xfrm>
          <a:solidFill>
            <a:schemeClr val="accent6">
              <a:lumMod val="60000"/>
              <a:lumOff val="40000"/>
            </a:schemeClr>
          </a:solidFill>
        </p:spPr>
        <p:txBody>
          <a:bodyPr/>
          <a:lstStyle/>
          <a:p>
            <a:r>
              <a:rPr lang="cs-CZ" dirty="0"/>
              <a:t>Ve spolupráci s odborníky jmenovanými ČLS J. E. Purkyně  v této době </a:t>
            </a:r>
            <a:r>
              <a:rPr lang="cs-CZ" b="1" dirty="0"/>
              <a:t>probíhá validace a ověření </a:t>
            </a:r>
            <a:r>
              <a:rPr lang="cs-CZ" dirty="0"/>
              <a:t>již přeložených částí MKN-11.  </a:t>
            </a:r>
          </a:p>
          <a:p>
            <a:r>
              <a:rPr lang="cs-CZ" dirty="0"/>
              <a:t>Dokončení přípravy české verze MKN-11 je plánováno na </a:t>
            </a:r>
            <a:r>
              <a:rPr lang="cs-CZ" b="1" dirty="0"/>
              <a:t>konec roku 2022.</a:t>
            </a:r>
          </a:p>
          <a:p>
            <a:r>
              <a:rPr lang="cs-CZ" dirty="0"/>
              <a:t>V souvislosti s aktivitami směřujícími k zavedení MKN-11 v ČR byla iniciována také </a:t>
            </a:r>
            <a:r>
              <a:rPr lang="cs-CZ" b="1" dirty="0"/>
              <a:t>mezinárodní spolupráce s dalšími státy (Polsko, Slovensko)</a:t>
            </a:r>
            <a:r>
              <a:rPr lang="cs-CZ" dirty="0"/>
              <a:t> a užší spolupráce se samotnou WHO. Ta se postupně rozvíjí i v rámci WHO-FIC </a:t>
            </a:r>
            <a:r>
              <a:rPr lang="cs-CZ" dirty="0" err="1"/>
              <a:t>European</a:t>
            </a:r>
            <a:r>
              <a:rPr lang="cs-CZ" dirty="0"/>
              <a:t> Network (</a:t>
            </a:r>
            <a:r>
              <a:rPr lang="en-US" dirty="0"/>
              <a:t>WHO Family of International Classifications </a:t>
            </a:r>
            <a:r>
              <a:rPr lang="en-US" dirty="0" err="1"/>
              <a:t>Networ</a:t>
            </a:r>
            <a:r>
              <a:rPr lang="cs-CZ" dirty="0"/>
              <a:t>k).</a:t>
            </a:r>
          </a:p>
          <a:p>
            <a:endParaRPr lang="cs-CZ" dirty="0"/>
          </a:p>
        </p:txBody>
      </p:sp>
    </p:spTree>
    <p:extLst>
      <p:ext uri="{BB962C8B-B14F-4D97-AF65-F5344CB8AC3E}">
        <p14:creationId xmlns:p14="http://schemas.microsoft.com/office/powerpoint/2010/main" val="39498908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660ACB-5BFC-497C-89B4-B5CE0C4D0E78}"/>
              </a:ext>
            </a:extLst>
          </p:cNvPr>
          <p:cNvSpPr>
            <a:spLocks noGrp="1"/>
          </p:cNvSpPr>
          <p:nvPr>
            <p:ph type="title"/>
          </p:nvPr>
        </p:nvSpPr>
        <p:spPr>
          <a:xfrm>
            <a:off x="838200" y="365125"/>
            <a:ext cx="10515600" cy="1025793"/>
          </a:xfrm>
          <a:solidFill>
            <a:schemeClr val="accent4">
              <a:lumMod val="60000"/>
              <a:lumOff val="40000"/>
            </a:schemeClr>
          </a:solidFill>
        </p:spPr>
        <p:txBody>
          <a:bodyPr/>
          <a:lstStyle/>
          <a:p>
            <a:r>
              <a:rPr lang="cs-CZ" b="1" dirty="0"/>
              <a:t>Inovace v MKN-11</a:t>
            </a:r>
          </a:p>
        </p:txBody>
      </p:sp>
      <p:sp>
        <p:nvSpPr>
          <p:cNvPr id="3" name="Zástupný symbol pro obsah 2">
            <a:extLst>
              <a:ext uri="{FF2B5EF4-FFF2-40B4-BE49-F238E27FC236}">
                <a16:creationId xmlns:a16="http://schemas.microsoft.com/office/drawing/2014/main" id="{FF0B71D3-8FFD-4A09-A654-92AB45A3EBFC}"/>
              </a:ext>
            </a:extLst>
          </p:cNvPr>
          <p:cNvSpPr>
            <a:spLocks noGrp="1"/>
          </p:cNvSpPr>
          <p:nvPr>
            <p:ph idx="1"/>
          </p:nvPr>
        </p:nvSpPr>
        <p:spPr>
          <a:xfrm>
            <a:off x="838200" y="1537252"/>
            <a:ext cx="10515600" cy="4639711"/>
          </a:xfrm>
          <a:solidFill>
            <a:schemeClr val="accent6">
              <a:lumMod val="60000"/>
              <a:lumOff val="40000"/>
            </a:schemeClr>
          </a:solidFill>
          <a:ln w="76200">
            <a:solidFill>
              <a:schemeClr val="accent6">
                <a:lumMod val="50000"/>
              </a:schemeClr>
            </a:solidFill>
          </a:ln>
        </p:spPr>
        <p:txBody>
          <a:bodyPr>
            <a:normAutofit lnSpcReduction="10000"/>
          </a:bodyPr>
          <a:lstStyle/>
          <a:p>
            <a:r>
              <a:rPr lang="cs-CZ" b="1" dirty="0"/>
              <a:t>Technické změny</a:t>
            </a:r>
            <a:r>
              <a:rPr lang="cs-CZ" dirty="0"/>
              <a:t> - nové kódovací schéma, nový datový model nebo možnost kombinování kódů za účelem vyššího klinického detailu a komplexnosti kódované informace.</a:t>
            </a:r>
          </a:p>
          <a:p>
            <a:r>
              <a:rPr lang="cs-CZ" b="1" dirty="0"/>
              <a:t>Obsahové změny </a:t>
            </a:r>
            <a:r>
              <a:rPr lang="cs-CZ" dirty="0"/>
              <a:t>- doplnění položek do mnohem větší úrovně klinického detailu, přesuny v některých kapitolách (cévní nemoci mozku), vytvoření nových kapitol (např. sexuální zdraví), včetně rozsáhlé části tzv. rozšiřujících kódů nebo doplňku pro tradiční medicínu. </a:t>
            </a:r>
          </a:p>
          <a:p>
            <a:r>
              <a:rPr lang="cs-CZ" sz="1700" dirty="0"/>
              <a:t>Kromě toho nyní většina položek obsahuje vysvětlující popis, resp. definici.</a:t>
            </a:r>
          </a:p>
          <a:p>
            <a:r>
              <a:rPr lang="cs-CZ" b="1" dirty="0"/>
              <a:t>Hlavní změnou, kterou MKN-11 přináší, je posun v pojetí klasifikace z informačního produktu (typicky chápaného jako kniha) k informačnímu standardu (pravidla, databáze, elektronické nástroje).</a:t>
            </a:r>
          </a:p>
        </p:txBody>
      </p:sp>
    </p:spTree>
    <p:extLst>
      <p:ext uri="{BB962C8B-B14F-4D97-AF65-F5344CB8AC3E}">
        <p14:creationId xmlns:p14="http://schemas.microsoft.com/office/powerpoint/2010/main" val="2503322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5DF1550-3E4B-4734-8EE2-9083004964A6}"/>
              </a:ext>
            </a:extLst>
          </p:cNvPr>
          <p:cNvSpPr>
            <a:spLocks noGrp="1"/>
          </p:cNvSpPr>
          <p:nvPr>
            <p:ph type="title"/>
          </p:nvPr>
        </p:nvSpPr>
        <p:spPr>
          <a:solidFill>
            <a:schemeClr val="accent6">
              <a:lumMod val="60000"/>
              <a:lumOff val="40000"/>
            </a:schemeClr>
          </a:solidFill>
        </p:spPr>
        <p:txBody>
          <a:bodyPr/>
          <a:lstStyle/>
          <a:p>
            <a:r>
              <a:rPr lang="cs-CZ" b="1" dirty="0"/>
              <a:t>MKF: Mezinárodní klasifikace funkčních schopností, disability a zdraví</a:t>
            </a:r>
          </a:p>
        </p:txBody>
      </p:sp>
      <p:sp>
        <p:nvSpPr>
          <p:cNvPr id="5" name="Zástupný symbol pro obsah 4">
            <a:extLst>
              <a:ext uri="{FF2B5EF4-FFF2-40B4-BE49-F238E27FC236}">
                <a16:creationId xmlns:a16="http://schemas.microsoft.com/office/drawing/2014/main" id="{812CD84F-3360-4C64-B7B1-8BB8FA9206AD}"/>
              </a:ext>
            </a:extLst>
          </p:cNvPr>
          <p:cNvSpPr>
            <a:spLocks noGrp="1"/>
          </p:cNvSpPr>
          <p:nvPr>
            <p:ph idx="1"/>
          </p:nvPr>
        </p:nvSpPr>
        <p:spPr>
          <a:xfrm>
            <a:off x="838200" y="1825625"/>
            <a:ext cx="10515600" cy="4667250"/>
          </a:xfrm>
          <a:solidFill>
            <a:schemeClr val="accent4">
              <a:lumMod val="60000"/>
              <a:lumOff val="40000"/>
            </a:schemeClr>
          </a:solidFill>
        </p:spPr>
        <p:txBody>
          <a:bodyPr>
            <a:noAutofit/>
          </a:bodyPr>
          <a:lstStyle/>
          <a:p>
            <a:r>
              <a:rPr lang="cs-CZ" sz="3200" dirty="0"/>
              <a:t>Domény: </a:t>
            </a:r>
            <a:r>
              <a:rPr lang="cs-CZ" sz="3200" b="1" dirty="0"/>
              <a:t>1. Tělesné funkce; 2. Aktivita a participace. </a:t>
            </a:r>
          </a:p>
          <a:p>
            <a:r>
              <a:rPr lang="cs-CZ" sz="3200" b="1" dirty="0"/>
              <a:t>Jednotkou není osoba </a:t>
            </a:r>
            <a:r>
              <a:rPr lang="cs-CZ" sz="3200" dirty="0"/>
              <a:t>(nemoc), ale její situace ve vztahu ke zdraví a k základní doméně – </a:t>
            </a:r>
            <a:r>
              <a:rPr lang="cs-CZ" sz="3200" b="1" dirty="0"/>
              <a:t>hodnotí funkčnost člověka.  </a:t>
            </a:r>
          </a:p>
          <a:p>
            <a:r>
              <a:rPr lang="cs-CZ" sz="3200" dirty="0"/>
              <a:t>Je komplexní, zahrnuje </a:t>
            </a:r>
            <a:r>
              <a:rPr lang="cs-CZ" sz="3200" b="1" dirty="0"/>
              <a:t>všechny stavy ve vztahu ke zdraví</a:t>
            </a:r>
            <a:r>
              <a:rPr lang="cs-CZ" sz="3200" dirty="0"/>
              <a:t> a zdravotním problémům.</a:t>
            </a:r>
          </a:p>
          <a:p>
            <a:r>
              <a:rPr lang="cs-CZ" sz="3200" dirty="0"/>
              <a:t>Je zaměřena na </a:t>
            </a:r>
            <a:r>
              <a:rPr lang="cs-CZ" sz="3200" b="1" dirty="0"/>
              <a:t>potenciál</a:t>
            </a:r>
            <a:r>
              <a:rPr lang="cs-CZ" sz="3200" dirty="0"/>
              <a:t>, který člověku zůstává. </a:t>
            </a:r>
          </a:p>
          <a:p>
            <a:r>
              <a:rPr lang="cs-CZ" sz="3200" dirty="0"/>
              <a:t>Má </a:t>
            </a:r>
            <a:r>
              <a:rPr lang="cs-CZ" sz="3200" b="1" dirty="0"/>
              <a:t>univerzální použití</a:t>
            </a:r>
            <a:r>
              <a:rPr lang="cs-CZ" sz="3200" dirty="0"/>
              <a:t>, umožňuje orientaci nejen na diagnostiku a léčbu, ale i na následnou péči. </a:t>
            </a:r>
          </a:p>
          <a:p>
            <a:endParaRPr lang="cs-CZ" sz="3200" b="1" dirty="0"/>
          </a:p>
          <a:p>
            <a:endParaRPr lang="cs-CZ" sz="3200" b="1" dirty="0"/>
          </a:p>
          <a:p>
            <a:endParaRPr lang="cs-CZ" sz="3200" b="1" dirty="0"/>
          </a:p>
          <a:p>
            <a:endParaRPr lang="cs-CZ" sz="3200" b="1" dirty="0"/>
          </a:p>
        </p:txBody>
      </p:sp>
    </p:spTree>
    <p:extLst>
      <p:ext uri="{BB962C8B-B14F-4D97-AF65-F5344CB8AC3E}">
        <p14:creationId xmlns:p14="http://schemas.microsoft.com/office/powerpoint/2010/main" val="18650679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660ACB-5BFC-497C-89B4-B5CE0C4D0E78}"/>
              </a:ext>
            </a:extLst>
          </p:cNvPr>
          <p:cNvSpPr>
            <a:spLocks noGrp="1"/>
          </p:cNvSpPr>
          <p:nvPr>
            <p:ph type="title"/>
          </p:nvPr>
        </p:nvSpPr>
        <p:spPr>
          <a:xfrm>
            <a:off x="838200" y="365125"/>
            <a:ext cx="10515600" cy="1025793"/>
          </a:xfrm>
          <a:solidFill>
            <a:schemeClr val="accent4">
              <a:lumMod val="60000"/>
              <a:lumOff val="40000"/>
            </a:schemeClr>
          </a:solidFill>
        </p:spPr>
        <p:txBody>
          <a:bodyPr/>
          <a:lstStyle/>
          <a:p>
            <a:r>
              <a:rPr lang="pl-PL" b="1" dirty="0"/>
              <a:t>MKN-11 je navržena jako polyhierarchická</a:t>
            </a:r>
            <a:endParaRPr lang="cs-CZ" b="1" dirty="0"/>
          </a:p>
        </p:txBody>
      </p:sp>
      <p:sp>
        <p:nvSpPr>
          <p:cNvPr id="3" name="Zástupný symbol pro obsah 2">
            <a:extLst>
              <a:ext uri="{FF2B5EF4-FFF2-40B4-BE49-F238E27FC236}">
                <a16:creationId xmlns:a16="http://schemas.microsoft.com/office/drawing/2014/main" id="{FF0B71D3-8FFD-4A09-A654-92AB45A3EBFC}"/>
              </a:ext>
            </a:extLst>
          </p:cNvPr>
          <p:cNvSpPr>
            <a:spLocks noGrp="1"/>
          </p:cNvSpPr>
          <p:nvPr>
            <p:ph idx="1"/>
          </p:nvPr>
        </p:nvSpPr>
        <p:spPr>
          <a:xfrm>
            <a:off x="838200" y="1537252"/>
            <a:ext cx="10515600" cy="5168348"/>
          </a:xfrm>
          <a:solidFill>
            <a:schemeClr val="accent6">
              <a:lumMod val="60000"/>
              <a:lumOff val="40000"/>
            </a:schemeClr>
          </a:solidFill>
          <a:ln w="76200">
            <a:solidFill>
              <a:schemeClr val="accent6">
                <a:lumMod val="50000"/>
              </a:schemeClr>
            </a:solidFill>
          </a:ln>
        </p:spPr>
        <p:txBody>
          <a:bodyPr>
            <a:normAutofit lnSpcReduction="10000"/>
          </a:bodyPr>
          <a:lstStyle/>
          <a:p>
            <a:r>
              <a:rPr lang="cs-CZ" dirty="0"/>
              <a:t>Jeden koncept je možné řadit do více hierarchických skupin </a:t>
            </a:r>
            <a:r>
              <a:rPr lang="cs-CZ" b="1" dirty="0"/>
              <a:t>podle logických vztahů. </a:t>
            </a:r>
          </a:p>
          <a:p>
            <a:r>
              <a:rPr lang="cs-CZ" dirty="0"/>
              <a:t>Umožňuje nejen specifikaci a klasifikaci onemocnění, ale i </a:t>
            </a:r>
            <a:r>
              <a:rPr lang="cs-CZ" b="1" dirty="0"/>
              <a:t>kódování projevů,</a:t>
            </a:r>
            <a:r>
              <a:rPr lang="cs-CZ" dirty="0"/>
              <a:t> příčin poranění, vzácných onemocnění, lékařských prostředků, specifikaci lokalizací, míry závažnosti apod. </a:t>
            </a:r>
          </a:p>
          <a:p>
            <a:r>
              <a:rPr lang="cs-CZ" dirty="0"/>
              <a:t>Kódované položky (konkrétní jednotky onemocnění) mohou nově mít </a:t>
            </a:r>
            <a:r>
              <a:rPr lang="cs-CZ" b="1" dirty="0"/>
              <a:t>vlastní definici, popis, kritéria</a:t>
            </a:r>
            <a:r>
              <a:rPr lang="cs-CZ" dirty="0"/>
              <a:t>. </a:t>
            </a:r>
          </a:p>
          <a:p>
            <a:r>
              <a:rPr lang="cs-CZ" dirty="0"/>
              <a:t>Navíc je možné zaznamenanou informaci rozšířit prostřednictvím kombinací s rozšiřujícími kódy (</a:t>
            </a:r>
            <a:r>
              <a:rPr lang="cs-CZ" dirty="0" err="1"/>
              <a:t>Extension</a:t>
            </a:r>
            <a:r>
              <a:rPr lang="cs-CZ" dirty="0"/>
              <a:t> </a:t>
            </a:r>
            <a:r>
              <a:rPr lang="cs-CZ" dirty="0" err="1"/>
              <a:t>Codes</a:t>
            </a:r>
            <a:r>
              <a:rPr lang="cs-CZ" dirty="0"/>
              <a:t>) v procesu tzv. </a:t>
            </a:r>
            <a:r>
              <a:rPr lang="cs-CZ" b="1" dirty="0" err="1"/>
              <a:t>postkoordinace</a:t>
            </a:r>
            <a:r>
              <a:rPr lang="cs-CZ" dirty="0"/>
              <a:t> o podrobnosti jako je infekční agens, histopatologický nález, lateralita nebo anatomická lokalizace. </a:t>
            </a:r>
          </a:p>
          <a:p>
            <a:r>
              <a:rPr lang="cs-CZ" dirty="0"/>
              <a:t>MKN-11 - významné změny </a:t>
            </a:r>
            <a:r>
              <a:rPr lang="cs-CZ" b="1" dirty="0"/>
              <a:t>ve využití pro různé účely</a:t>
            </a:r>
            <a:r>
              <a:rPr lang="cs-CZ"/>
              <a:t>, či </a:t>
            </a:r>
            <a:r>
              <a:rPr lang="cs-CZ" dirty="0"/>
              <a:t>potřeby uživatelů.</a:t>
            </a:r>
            <a:endParaRPr lang="cs-CZ" b="1" dirty="0"/>
          </a:p>
        </p:txBody>
      </p:sp>
    </p:spTree>
    <p:extLst>
      <p:ext uri="{BB962C8B-B14F-4D97-AF65-F5344CB8AC3E}">
        <p14:creationId xmlns:p14="http://schemas.microsoft.com/office/powerpoint/2010/main" val="23940758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5DF1550-3E4B-4734-8EE2-9083004964A6}"/>
              </a:ext>
            </a:extLst>
          </p:cNvPr>
          <p:cNvSpPr>
            <a:spLocks noGrp="1"/>
          </p:cNvSpPr>
          <p:nvPr>
            <p:ph type="title"/>
          </p:nvPr>
        </p:nvSpPr>
        <p:spPr>
          <a:solidFill>
            <a:schemeClr val="accent6">
              <a:lumMod val="60000"/>
              <a:lumOff val="40000"/>
            </a:schemeClr>
          </a:solidFill>
        </p:spPr>
        <p:txBody>
          <a:bodyPr/>
          <a:lstStyle/>
          <a:p>
            <a:r>
              <a:rPr lang="cs-CZ" b="1" dirty="0"/>
              <a:t>Jiné a význam klasifikace</a:t>
            </a:r>
          </a:p>
        </p:txBody>
      </p:sp>
      <p:sp>
        <p:nvSpPr>
          <p:cNvPr id="5" name="Zástupný symbol pro obsah 4">
            <a:extLst>
              <a:ext uri="{FF2B5EF4-FFF2-40B4-BE49-F238E27FC236}">
                <a16:creationId xmlns:a16="http://schemas.microsoft.com/office/drawing/2014/main" id="{812CD84F-3360-4C64-B7B1-8BB8FA9206AD}"/>
              </a:ext>
            </a:extLst>
          </p:cNvPr>
          <p:cNvSpPr>
            <a:spLocks noGrp="1"/>
          </p:cNvSpPr>
          <p:nvPr>
            <p:ph idx="1"/>
          </p:nvPr>
        </p:nvSpPr>
        <p:spPr>
          <a:xfrm>
            <a:off x="838200" y="1825625"/>
            <a:ext cx="10515600" cy="4667250"/>
          </a:xfrm>
          <a:solidFill>
            <a:schemeClr val="accent4">
              <a:lumMod val="60000"/>
              <a:lumOff val="40000"/>
            </a:schemeClr>
          </a:solidFill>
        </p:spPr>
        <p:txBody>
          <a:bodyPr>
            <a:noAutofit/>
          </a:bodyPr>
          <a:lstStyle/>
          <a:p>
            <a:r>
              <a:rPr lang="cs-CZ" sz="3200" b="1" dirty="0"/>
              <a:t>ICHI </a:t>
            </a:r>
            <a:r>
              <a:rPr lang="cs-CZ" sz="3200" b="1"/>
              <a:t>– </a:t>
            </a:r>
            <a:r>
              <a:rPr lang="cs-CZ" sz="3200"/>
              <a:t>International </a:t>
            </a:r>
            <a:r>
              <a:rPr lang="cs-CZ" sz="3200" dirty="0" err="1"/>
              <a:t>Classification</a:t>
            </a:r>
            <a:r>
              <a:rPr lang="cs-CZ" sz="3200" dirty="0"/>
              <a:t> </a:t>
            </a:r>
            <a:r>
              <a:rPr lang="cs-CZ" sz="3200" dirty="0" err="1"/>
              <a:t>of</a:t>
            </a:r>
            <a:r>
              <a:rPr lang="cs-CZ" sz="3200" dirty="0"/>
              <a:t> </a:t>
            </a:r>
            <a:r>
              <a:rPr lang="cs-CZ" sz="3200" dirty="0" err="1"/>
              <a:t>Health</a:t>
            </a:r>
            <a:r>
              <a:rPr lang="cs-CZ" sz="3200" dirty="0"/>
              <a:t> </a:t>
            </a:r>
            <a:r>
              <a:rPr lang="cs-CZ" sz="3200" dirty="0" err="1"/>
              <a:t>Interventions</a:t>
            </a:r>
            <a:r>
              <a:rPr lang="cs-CZ" sz="3200" dirty="0"/>
              <a:t> </a:t>
            </a:r>
          </a:p>
          <a:p>
            <a:r>
              <a:rPr lang="cs-CZ" sz="3200" b="1" dirty="0"/>
              <a:t>DSM – </a:t>
            </a:r>
            <a:r>
              <a:rPr lang="cs-CZ" sz="3200" dirty="0" err="1"/>
              <a:t>Diagnostic</a:t>
            </a:r>
            <a:r>
              <a:rPr lang="cs-CZ" sz="3200" dirty="0"/>
              <a:t> and </a:t>
            </a:r>
            <a:r>
              <a:rPr lang="cs-CZ" sz="3200" dirty="0" err="1"/>
              <a:t>Statistical</a:t>
            </a:r>
            <a:r>
              <a:rPr lang="cs-CZ" sz="3200" dirty="0"/>
              <a:t>  </a:t>
            </a:r>
            <a:r>
              <a:rPr lang="cs-CZ" sz="3200" dirty="0" err="1"/>
              <a:t>Manual</a:t>
            </a:r>
            <a:r>
              <a:rPr lang="cs-CZ" sz="3200" dirty="0"/>
              <a:t> </a:t>
            </a:r>
            <a:r>
              <a:rPr lang="cs-CZ" sz="3200" dirty="0" err="1"/>
              <a:t>of</a:t>
            </a:r>
            <a:r>
              <a:rPr lang="cs-CZ" sz="3200" dirty="0"/>
              <a:t> </a:t>
            </a:r>
            <a:r>
              <a:rPr lang="cs-CZ" sz="3200" dirty="0" err="1"/>
              <a:t>Mental</a:t>
            </a:r>
            <a:r>
              <a:rPr lang="cs-CZ" sz="3200" dirty="0"/>
              <a:t> </a:t>
            </a:r>
            <a:r>
              <a:rPr lang="cs-CZ" sz="3200" dirty="0" err="1"/>
              <a:t>Disorders</a:t>
            </a:r>
            <a:endParaRPr lang="cs-CZ" sz="3200" dirty="0"/>
          </a:p>
          <a:p>
            <a:r>
              <a:rPr lang="cs-CZ" sz="4000" b="1" dirty="0"/>
              <a:t>Význam je značný: </a:t>
            </a:r>
            <a:r>
              <a:rPr lang="cs-CZ" sz="4000" dirty="0"/>
              <a:t>statistické zpracování, informace o zdravotním stavu obyvatelstva, informace pro zprávu sociálního zabezpečení, pro pojišťovny plánování preventivních opatření, finanční rozvahy, zaměstnavatelnost obyvatelstva, komplikací v léčbě apod. </a:t>
            </a:r>
          </a:p>
          <a:p>
            <a:endParaRPr lang="cs-CZ" sz="3200" b="1" dirty="0"/>
          </a:p>
        </p:txBody>
      </p:sp>
    </p:spTree>
    <p:extLst>
      <p:ext uri="{BB962C8B-B14F-4D97-AF65-F5344CB8AC3E}">
        <p14:creationId xmlns:p14="http://schemas.microsoft.com/office/powerpoint/2010/main" val="3867164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82C0CE-A052-4D6A-9C96-7BE340B070A4}"/>
              </a:ext>
            </a:extLst>
          </p:cNvPr>
          <p:cNvSpPr>
            <a:spLocks noGrp="1"/>
          </p:cNvSpPr>
          <p:nvPr>
            <p:ph type="title"/>
          </p:nvPr>
        </p:nvSpPr>
        <p:spPr>
          <a:xfrm>
            <a:off x="682580" y="309093"/>
            <a:ext cx="10671219" cy="1516531"/>
          </a:xfrm>
          <a:solidFill>
            <a:schemeClr val="accent4">
              <a:lumMod val="60000"/>
              <a:lumOff val="40000"/>
            </a:schemeClr>
          </a:solidFill>
        </p:spPr>
        <p:txBody>
          <a:bodyPr>
            <a:normAutofit fontScale="90000"/>
          </a:bodyPr>
          <a:lstStyle/>
          <a:p>
            <a:pPr algn="ctr"/>
            <a:r>
              <a:rPr lang="cs-CZ" b="1" dirty="0"/>
              <a:t/>
            </a:r>
            <a:br>
              <a:rPr lang="cs-CZ" b="1" dirty="0"/>
            </a:br>
            <a:r>
              <a:rPr lang="cs-CZ" b="1" dirty="0"/>
              <a:t>WHO připravuje - FIC </a:t>
            </a:r>
            <a:br>
              <a:rPr lang="cs-CZ" b="1" dirty="0"/>
            </a:br>
            <a:r>
              <a:rPr lang="cs-CZ" b="1" dirty="0"/>
              <a:t>(</a:t>
            </a:r>
            <a:r>
              <a:rPr lang="en-US" b="1" dirty="0"/>
              <a:t>Family of International Classifications Network</a:t>
            </a:r>
            <a:r>
              <a:rPr lang="cs-CZ" b="1" dirty="0"/>
              <a:t>). Cílem je:</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55CB12AA-6817-483F-9AFB-C80015EAD40E}"/>
              </a:ext>
            </a:extLst>
          </p:cNvPr>
          <p:cNvSpPr>
            <a:spLocks noGrp="1"/>
          </p:cNvSpPr>
          <p:nvPr>
            <p:ph idx="1"/>
          </p:nvPr>
        </p:nvSpPr>
        <p:spPr>
          <a:solidFill>
            <a:schemeClr val="accent6">
              <a:lumMod val="60000"/>
              <a:lumOff val="40000"/>
            </a:schemeClr>
          </a:solidFill>
        </p:spPr>
        <p:txBody>
          <a:bodyPr>
            <a:normAutofit fontScale="92500" lnSpcReduction="20000"/>
          </a:bodyPr>
          <a:lstStyle/>
          <a:p>
            <a:r>
              <a:rPr lang="cs-CZ" dirty="0"/>
              <a:t>zlepšit zdraví poskytováním spolehlivých zdravotních informací na podporu rozhodování na všech úrovních;</a:t>
            </a:r>
          </a:p>
          <a:p>
            <a:r>
              <a:rPr lang="cs-CZ" dirty="0"/>
              <a:t>poskytnout koncepční rámec informačních domén, pro které klasifikace jsou nebo pravděpodobně budou vyžadovány pro účely související s zdravím a zdravotním managementem;</a:t>
            </a:r>
          </a:p>
          <a:p>
            <a:r>
              <a:rPr lang="cs-CZ" dirty="0"/>
              <a:t>poskytovat sadu schválených klasifikací pro konkrétní definované účely; </a:t>
            </a:r>
          </a:p>
          <a:p>
            <a:r>
              <a:rPr lang="cs-CZ" dirty="0"/>
              <a:t>V určitém rámci podporovat vhodný výběr klasifikací v širokém rozsahu nastavení v oblasti zdraví po celém světě;</a:t>
            </a:r>
          </a:p>
          <a:p>
            <a:r>
              <a:rPr lang="cs-CZ" dirty="0"/>
              <a:t>vytvořit společný jazyk pro zlepšení komunikace, umožnit srovnání údajů v rámci členských států a mezi nimi, zahrnout pečovatelské disciplíny, služby a čas; </a:t>
            </a:r>
          </a:p>
          <a:p>
            <a:r>
              <a:rPr lang="cs-CZ" dirty="0"/>
              <a:t>stimulovat výzkum v oblasti zdraví a zdravotního systému.</a:t>
            </a:r>
          </a:p>
          <a:p>
            <a:endParaRPr lang="cs-CZ" dirty="0"/>
          </a:p>
          <a:p>
            <a:endParaRPr lang="cs-CZ" dirty="0"/>
          </a:p>
        </p:txBody>
      </p:sp>
    </p:spTree>
    <p:extLst>
      <p:ext uri="{BB962C8B-B14F-4D97-AF65-F5344CB8AC3E}">
        <p14:creationId xmlns:p14="http://schemas.microsoft.com/office/powerpoint/2010/main" val="31075484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F5C3A55-A07E-4CD3-807E-60FAAA0B3E33}"/>
              </a:ext>
            </a:extLst>
          </p:cNvPr>
          <p:cNvSpPr>
            <a:spLocks noGrp="1"/>
          </p:cNvSpPr>
          <p:nvPr>
            <p:ph idx="1"/>
          </p:nvPr>
        </p:nvSpPr>
        <p:spPr>
          <a:xfrm>
            <a:off x="838200" y="695459"/>
            <a:ext cx="10515600" cy="5481504"/>
          </a:xfrm>
          <a:solidFill>
            <a:schemeClr val="accent6">
              <a:lumMod val="60000"/>
              <a:lumOff val="40000"/>
            </a:schemeClr>
          </a:solidFill>
          <a:ln w="76200">
            <a:solidFill>
              <a:schemeClr val="accent6">
                <a:lumMod val="50000"/>
              </a:schemeClr>
            </a:solidFill>
          </a:ln>
        </p:spPr>
        <p:txBody>
          <a:bodyPr>
            <a:normAutofit/>
          </a:bodyPr>
          <a:lstStyle/>
          <a:p>
            <a:r>
              <a:rPr lang="cs-CZ" dirty="0"/>
              <a:t>Klasifikace se bude používat k podpoře statistických dat </a:t>
            </a:r>
            <a:r>
              <a:rPr lang="cs-CZ" b="1" dirty="0"/>
              <a:t>napříč zdravotnickým systémem. </a:t>
            </a:r>
          </a:p>
          <a:p>
            <a:r>
              <a:rPr lang="cs-CZ" dirty="0"/>
              <a:t>Podpůrné budou již využívané dvě referenční klasifikace: MKN a MKF.</a:t>
            </a:r>
          </a:p>
          <a:p>
            <a:r>
              <a:rPr lang="cs-CZ" dirty="0"/>
              <a:t>Třetí klasifikace, Mezinárodní klasifikace zdravotních intervencí (ICHI), je ve vývoji.</a:t>
            </a:r>
          </a:p>
          <a:p>
            <a:r>
              <a:rPr lang="cs-CZ" dirty="0"/>
              <a:t>Posléze bude potřeba zahrnout další specifické klasifikace (např. DSM, nebo klasifikace chemických látek), </a:t>
            </a:r>
          </a:p>
          <a:p>
            <a:r>
              <a:rPr lang="cs-CZ" dirty="0"/>
              <a:t>ale zejména takové klasifikace, které </a:t>
            </a:r>
            <a:r>
              <a:rPr lang="cs-CZ" b="1" dirty="0"/>
              <a:t>vyplývají z definice rodiny OSN </a:t>
            </a:r>
            <a:r>
              <a:rPr lang="cs-CZ" dirty="0"/>
              <a:t>– z oblasti </a:t>
            </a:r>
            <a:r>
              <a:rPr lang="cs-CZ" b="1" dirty="0"/>
              <a:t>ekonomie, demografie, práce, zdraví, vzdělávání, sociální péče, geografie, životního prostředí a cestovního ruchu</a:t>
            </a:r>
            <a:r>
              <a:rPr lang="cs-CZ" dirty="0"/>
              <a:t>…</a:t>
            </a:r>
          </a:p>
          <a:p>
            <a:pPr marL="0" indent="0">
              <a:buNone/>
            </a:pPr>
            <a:r>
              <a:rPr lang="cs-CZ" sz="1600" dirty="0"/>
              <a:t>https://cdn.who.int/media/docs/default-source/classification/who-fic-network/familydocument2007.pdf?sfvrsn=ed1cbb05_2</a:t>
            </a:r>
          </a:p>
        </p:txBody>
      </p:sp>
    </p:spTree>
    <p:extLst>
      <p:ext uri="{BB962C8B-B14F-4D97-AF65-F5344CB8AC3E}">
        <p14:creationId xmlns:p14="http://schemas.microsoft.com/office/powerpoint/2010/main" val="21371063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5DF1550-3E4B-4734-8EE2-9083004964A6}"/>
              </a:ext>
            </a:extLst>
          </p:cNvPr>
          <p:cNvSpPr>
            <a:spLocks noGrp="1"/>
          </p:cNvSpPr>
          <p:nvPr>
            <p:ph type="title"/>
          </p:nvPr>
        </p:nvSpPr>
        <p:spPr>
          <a:xfrm>
            <a:off x="715617" y="365125"/>
            <a:ext cx="10638183" cy="1325563"/>
          </a:xfrm>
          <a:solidFill>
            <a:schemeClr val="accent6">
              <a:lumMod val="60000"/>
              <a:lumOff val="40000"/>
            </a:schemeClr>
          </a:solidFill>
        </p:spPr>
        <p:txBody>
          <a:bodyPr/>
          <a:lstStyle/>
          <a:p>
            <a:r>
              <a:rPr lang="cs-CZ" b="1" dirty="0"/>
              <a:t>Jiné a význam klasifikace</a:t>
            </a:r>
          </a:p>
        </p:txBody>
      </p:sp>
      <p:sp>
        <p:nvSpPr>
          <p:cNvPr id="5" name="Zástupný symbol pro obsah 4">
            <a:extLst>
              <a:ext uri="{FF2B5EF4-FFF2-40B4-BE49-F238E27FC236}">
                <a16:creationId xmlns:a16="http://schemas.microsoft.com/office/drawing/2014/main" id="{812CD84F-3360-4C64-B7B1-8BB8FA9206AD}"/>
              </a:ext>
            </a:extLst>
          </p:cNvPr>
          <p:cNvSpPr>
            <a:spLocks noGrp="1"/>
          </p:cNvSpPr>
          <p:nvPr>
            <p:ph idx="1"/>
          </p:nvPr>
        </p:nvSpPr>
        <p:spPr>
          <a:xfrm>
            <a:off x="838200" y="1825625"/>
            <a:ext cx="10515600" cy="4667250"/>
          </a:xfrm>
          <a:solidFill>
            <a:schemeClr val="accent4">
              <a:lumMod val="60000"/>
              <a:lumOff val="40000"/>
            </a:schemeClr>
          </a:solidFill>
        </p:spPr>
        <p:txBody>
          <a:bodyPr>
            <a:noAutofit/>
          </a:bodyPr>
          <a:lstStyle/>
          <a:p>
            <a:r>
              <a:rPr lang="cs-CZ" sz="3200" b="1" dirty="0"/>
              <a:t>ICHI – </a:t>
            </a:r>
            <a:r>
              <a:rPr lang="cs-CZ" sz="3200" dirty="0" err="1"/>
              <a:t>Internatzional</a:t>
            </a:r>
            <a:r>
              <a:rPr lang="cs-CZ" sz="3200" dirty="0"/>
              <a:t> </a:t>
            </a:r>
            <a:r>
              <a:rPr lang="cs-CZ" sz="3200" dirty="0" err="1"/>
              <a:t>Classification</a:t>
            </a:r>
            <a:r>
              <a:rPr lang="cs-CZ" sz="3200" dirty="0"/>
              <a:t> </a:t>
            </a:r>
            <a:r>
              <a:rPr lang="cs-CZ" sz="3200" dirty="0" err="1"/>
              <a:t>of</a:t>
            </a:r>
            <a:r>
              <a:rPr lang="cs-CZ" sz="3200" dirty="0"/>
              <a:t> </a:t>
            </a:r>
            <a:r>
              <a:rPr lang="cs-CZ" sz="3200" dirty="0" err="1"/>
              <a:t>Health</a:t>
            </a:r>
            <a:r>
              <a:rPr lang="cs-CZ" sz="3200" dirty="0"/>
              <a:t> </a:t>
            </a:r>
            <a:r>
              <a:rPr lang="cs-CZ" sz="3200" dirty="0" err="1"/>
              <a:t>Interventions</a:t>
            </a:r>
            <a:r>
              <a:rPr lang="cs-CZ" sz="3200" dirty="0"/>
              <a:t> </a:t>
            </a:r>
          </a:p>
          <a:p>
            <a:r>
              <a:rPr lang="cs-CZ" sz="3200" b="1" dirty="0"/>
              <a:t>DSM – </a:t>
            </a:r>
            <a:r>
              <a:rPr lang="cs-CZ" sz="3200" dirty="0" err="1"/>
              <a:t>Diagnostic</a:t>
            </a:r>
            <a:r>
              <a:rPr lang="cs-CZ" sz="3200" dirty="0"/>
              <a:t> and </a:t>
            </a:r>
            <a:r>
              <a:rPr lang="cs-CZ" sz="3200" dirty="0" err="1"/>
              <a:t>Statistical</a:t>
            </a:r>
            <a:r>
              <a:rPr lang="cs-CZ" sz="3200" dirty="0"/>
              <a:t>  </a:t>
            </a:r>
            <a:r>
              <a:rPr lang="cs-CZ" sz="3200" dirty="0" err="1"/>
              <a:t>Manual</a:t>
            </a:r>
            <a:r>
              <a:rPr lang="cs-CZ" sz="3200" dirty="0"/>
              <a:t> </a:t>
            </a:r>
            <a:r>
              <a:rPr lang="cs-CZ" sz="3200" dirty="0" err="1"/>
              <a:t>of</a:t>
            </a:r>
            <a:r>
              <a:rPr lang="cs-CZ" sz="3200" dirty="0"/>
              <a:t> </a:t>
            </a:r>
            <a:r>
              <a:rPr lang="cs-CZ" sz="3200" dirty="0" err="1"/>
              <a:t>Mental</a:t>
            </a:r>
            <a:r>
              <a:rPr lang="cs-CZ" sz="3200" dirty="0"/>
              <a:t> </a:t>
            </a:r>
            <a:r>
              <a:rPr lang="cs-CZ" sz="3200" dirty="0" err="1"/>
              <a:t>Disorders</a:t>
            </a:r>
            <a:endParaRPr lang="cs-CZ" sz="3200" dirty="0"/>
          </a:p>
          <a:p>
            <a:r>
              <a:rPr lang="cs-CZ" sz="4000" b="1" dirty="0">
                <a:solidFill>
                  <a:srgbClr val="00B050"/>
                </a:solidFill>
              </a:rPr>
              <a:t>Význam je značný</a:t>
            </a:r>
            <a:r>
              <a:rPr lang="cs-CZ" sz="4000" b="1" dirty="0"/>
              <a:t>: </a:t>
            </a:r>
            <a:r>
              <a:rPr lang="cs-CZ" sz="4000" dirty="0"/>
              <a:t>statistické zpracování, informace o zdravotním stavu obyvatelstva, informace pro </a:t>
            </a:r>
            <a:r>
              <a:rPr lang="cs-CZ" sz="4000" b="1" dirty="0"/>
              <a:t>zprávu sociálního zabezpečení</a:t>
            </a:r>
            <a:r>
              <a:rPr lang="cs-CZ" sz="4000" dirty="0"/>
              <a:t>, pro pojišťovny </a:t>
            </a:r>
            <a:r>
              <a:rPr lang="cs-CZ" sz="4000" b="1" dirty="0"/>
              <a:t>plánování preventivních opatření</a:t>
            </a:r>
            <a:r>
              <a:rPr lang="cs-CZ" sz="4000" dirty="0"/>
              <a:t>, </a:t>
            </a:r>
            <a:r>
              <a:rPr lang="cs-CZ" sz="4000" b="1" dirty="0"/>
              <a:t>finanční rozvahy, zaměstnavatelnost obyvatelstva,</a:t>
            </a:r>
            <a:r>
              <a:rPr lang="cs-CZ" sz="4000" dirty="0"/>
              <a:t> komplikací v léčbě apod. </a:t>
            </a:r>
          </a:p>
          <a:p>
            <a:endParaRPr lang="cs-CZ" sz="3200" b="1" dirty="0"/>
          </a:p>
        </p:txBody>
      </p:sp>
    </p:spTree>
    <p:extLst>
      <p:ext uri="{BB962C8B-B14F-4D97-AF65-F5344CB8AC3E}">
        <p14:creationId xmlns:p14="http://schemas.microsoft.com/office/powerpoint/2010/main" val="9212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21905" y="620688"/>
            <a:ext cx="7125113" cy="924475"/>
          </a:xfrm>
        </p:spPr>
        <p:txBody>
          <a:bodyPr/>
          <a:lstStyle/>
          <a:p>
            <a:r>
              <a:rPr lang="cs-CZ" dirty="0"/>
              <a:t>Psychologický model nemoci</a:t>
            </a:r>
          </a:p>
        </p:txBody>
      </p:sp>
      <p:sp>
        <p:nvSpPr>
          <p:cNvPr id="3" name="Zástupný symbol pro obsah 2"/>
          <p:cNvSpPr>
            <a:spLocks noGrp="1"/>
          </p:cNvSpPr>
          <p:nvPr>
            <p:ph idx="1"/>
          </p:nvPr>
        </p:nvSpPr>
        <p:spPr>
          <a:xfrm>
            <a:off x="1192697" y="1802296"/>
            <a:ext cx="8863744" cy="4435016"/>
          </a:xfrm>
        </p:spPr>
        <p:txBody>
          <a:bodyPr>
            <a:normAutofit lnSpcReduction="10000"/>
          </a:bodyPr>
          <a:lstStyle/>
          <a:p>
            <a:r>
              <a:rPr lang="cs-CZ" dirty="0"/>
              <a:t>Psychologický model nemoci se zabývá </a:t>
            </a:r>
            <a:r>
              <a:rPr lang="cs-CZ" b="1" dirty="0"/>
              <a:t>autoplastickým obrazem nemoci,</a:t>
            </a:r>
            <a:r>
              <a:rPr lang="cs-CZ" dirty="0"/>
              <a:t> který má podle Špatenkové (2000) tyto stránky: </a:t>
            </a:r>
          </a:p>
          <a:p>
            <a:r>
              <a:rPr lang="cs-CZ" dirty="0"/>
              <a:t>senzitivní (vnímání potíží, bolesti); emoční (strach, úzkost, naděje); </a:t>
            </a:r>
          </a:p>
          <a:p>
            <a:r>
              <a:rPr lang="cs-CZ" dirty="0"/>
              <a:t>volní (úsilí odolávat nemoci, rozhodnutí navštívit lékaře);</a:t>
            </a:r>
          </a:p>
          <a:p>
            <a:r>
              <a:rPr lang="cs-CZ" dirty="0"/>
              <a:t>informativní (znalost o nemoci a jejím léčení). </a:t>
            </a:r>
          </a:p>
          <a:p>
            <a:r>
              <a:rPr lang="cs-CZ" dirty="0"/>
              <a:t>Na chování lidí v nemoci mají vliv různé faktory jako je věk, pohlaví, psychická stabilita, osobnost, ale i důvěra k lékařům a ostatním zdravotníkům a </a:t>
            </a:r>
            <a:r>
              <a:rPr lang="cs-CZ" b="1" dirty="0"/>
              <a:t>ochota spolupracovat (</a:t>
            </a:r>
            <a:r>
              <a:rPr lang="cs-CZ" b="1" dirty="0" err="1"/>
              <a:t>compliance</a:t>
            </a:r>
            <a:r>
              <a:rPr lang="cs-CZ" b="1" dirty="0"/>
              <a:t>). </a:t>
            </a:r>
          </a:p>
        </p:txBody>
      </p:sp>
      <p:sp>
        <p:nvSpPr>
          <p:cNvPr id="4" name="Zástupný symbol pro datum 3"/>
          <p:cNvSpPr>
            <a:spLocks noGrp="1"/>
          </p:cNvSpPr>
          <p:nvPr>
            <p:ph type="dt" sz="half" idx="10"/>
          </p:nvPr>
        </p:nvSpPr>
        <p:spPr/>
        <p:txBody>
          <a:bodyPr/>
          <a:lstStyle/>
          <a:p>
            <a:fld id="{B539CD5F-041D-43F4-B79E-68E37DCB0824}"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89</a:t>
            </a:fld>
            <a:endParaRPr lang="cs-CZ" dirty="0"/>
          </a:p>
        </p:txBody>
      </p:sp>
    </p:spTree>
    <p:extLst>
      <p:ext uri="{BB962C8B-B14F-4D97-AF65-F5344CB8AC3E}">
        <p14:creationId xmlns:p14="http://schemas.microsoft.com/office/powerpoint/2010/main" val="24731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9142" y="336419"/>
            <a:ext cx="9029700" cy="1325563"/>
          </a:xfrm>
        </p:spPr>
        <p:txBody>
          <a:bodyPr/>
          <a:lstStyle/>
          <a:p>
            <a:r>
              <a:rPr lang="cs-CZ" dirty="0"/>
              <a:t>Definice zdraví (b)</a:t>
            </a:r>
          </a:p>
        </p:txBody>
      </p:sp>
      <p:sp>
        <p:nvSpPr>
          <p:cNvPr id="3" name="Zástupný symbol pro obsah 2"/>
          <p:cNvSpPr>
            <a:spLocks noGrp="1"/>
          </p:cNvSpPr>
          <p:nvPr>
            <p:ph idx="1"/>
          </p:nvPr>
        </p:nvSpPr>
        <p:spPr>
          <a:xfrm>
            <a:off x="1391479" y="1661982"/>
            <a:ext cx="8592954" cy="4694368"/>
          </a:xfrm>
        </p:spPr>
        <p:txBody>
          <a:bodyPr>
            <a:normAutofit/>
          </a:bodyPr>
          <a:lstStyle/>
          <a:p>
            <a:r>
              <a:rPr lang="cs-CZ" sz="2400" dirty="0"/>
              <a:t>Definice WHO je </a:t>
            </a:r>
            <a:r>
              <a:rPr lang="cs-CZ" sz="2400" i="1" dirty="0">
                <a:highlight>
                  <a:srgbClr val="C0C0C0"/>
                </a:highlight>
              </a:rPr>
              <a:t>kritizována</a:t>
            </a:r>
            <a:r>
              <a:rPr lang="cs-CZ" sz="2400" dirty="0"/>
              <a:t> pro svou </a:t>
            </a:r>
            <a:r>
              <a:rPr lang="cs-CZ" sz="2400" b="1" dirty="0"/>
              <a:t>obecnost</a:t>
            </a:r>
            <a:r>
              <a:rPr lang="cs-CZ" sz="2400" dirty="0"/>
              <a:t>, zejména není zřejmé, co </a:t>
            </a:r>
            <a:r>
              <a:rPr lang="cs-CZ" sz="2400" b="1" dirty="0"/>
              <a:t>se myslí pohodou</a:t>
            </a:r>
            <a:r>
              <a:rPr lang="cs-CZ" sz="2400" dirty="0"/>
              <a:t> (</a:t>
            </a:r>
            <a:r>
              <a:rPr lang="cs-CZ" sz="2400" dirty="0" err="1"/>
              <a:t>well-being</a:t>
            </a:r>
            <a:r>
              <a:rPr lang="cs-CZ" sz="2400" dirty="0"/>
              <a:t>), </a:t>
            </a:r>
            <a:r>
              <a:rPr lang="cs-CZ" sz="2400" b="1" dirty="0"/>
              <a:t>není zachycena dynamika </a:t>
            </a:r>
            <a:r>
              <a:rPr lang="cs-CZ" sz="2400" dirty="0"/>
              <a:t>zdraví, je jí vytýkána </a:t>
            </a:r>
            <a:r>
              <a:rPr lang="cs-CZ" sz="2400" b="1" dirty="0"/>
              <a:t>absence spirituální </a:t>
            </a:r>
            <a:r>
              <a:rPr lang="cs-CZ" sz="2400" dirty="0"/>
              <a:t>oblasti člověka a </a:t>
            </a:r>
            <a:r>
              <a:rPr lang="cs-CZ" sz="2400" b="1" dirty="0"/>
              <a:t>nedostatek motivačního </a:t>
            </a:r>
            <a:r>
              <a:rPr lang="cs-CZ" sz="2400" dirty="0"/>
              <a:t>charakteru</a:t>
            </a:r>
            <a:r>
              <a:rPr lang="cs-CZ" sz="2400" b="1" dirty="0"/>
              <a:t> </a:t>
            </a:r>
            <a:r>
              <a:rPr lang="cs-CZ" sz="2400" dirty="0"/>
              <a:t>(Křivohlavý, 2003). </a:t>
            </a:r>
          </a:p>
          <a:p>
            <a:pPr>
              <a:lnSpc>
                <a:spcPct val="100000"/>
              </a:lnSpc>
            </a:pPr>
            <a:r>
              <a:rPr lang="cs-CZ" sz="2400" b="1" dirty="0"/>
              <a:t>Přístup ke zdraví by měl obsahovat interaktivní poměr mezi všemi definicemi zdraví</a:t>
            </a:r>
            <a:r>
              <a:rPr lang="cs-CZ" sz="2400" dirty="0"/>
              <a:t>, a měl by brát v úvahu, že zdraví je různě subjektivně i kulturně vnímaný a subjektem aktivně ovlivnitelný dynamický proces; </a:t>
            </a:r>
          </a:p>
          <a:p>
            <a:pPr>
              <a:lnSpc>
                <a:spcPct val="100000"/>
              </a:lnSpc>
            </a:pPr>
            <a:r>
              <a:rPr lang="cs-CZ" sz="2400" dirty="0"/>
              <a:t>je vyjádřením </a:t>
            </a:r>
            <a:r>
              <a:rPr lang="cs-CZ" sz="2400" b="1" dirty="0"/>
              <a:t>systémového a na adaptabilitě založeného vztahu mezi prostředím a lidským organizmem</a:t>
            </a:r>
            <a:r>
              <a:rPr lang="cs-CZ" sz="2400" dirty="0"/>
              <a:t>; </a:t>
            </a:r>
          </a:p>
          <a:p>
            <a:pPr>
              <a:lnSpc>
                <a:spcPct val="100000"/>
              </a:lnSpc>
            </a:pPr>
            <a:r>
              <a:rPr lang="cs-CZ" sz="2400" dirty="0"/>
              <a:t>podmiňuje naplňování odpovídajících životních a sociálních rolí a cílů. </a:t>
            </a:r>
          </a:p>
          <a:p>
            <a:endParaRPr lang="cs-CZ" sz="2400" dirty="0"/>
          </a:p>
        </p:txBody>
      </p:sp>
      <p:sp>
        <p:nvSpPr>
          <p:cNvPr id="4" name="Zástupný symbol pro datum 3"/>
          <p:cNvSpPr>
            <a:spLocks noGrp="1"/>
          </p:cNvSpPr>
          <p:nvPr>
            <p:ph type="dt" sz="half" idx="10"/>
          </p:nvPr>
        </p:nvSpPr>
        <p:spPr/>
        <p:txBody>
          <a:bodyPr/>
          <a:lstStyle/>
          <a:p>
            <a:fld id="{D5607DE8-B594-4317-BBBC-B0000958161F}" type="datetime1">
              <a:rPr lang="cs-CZ" smtClean="0"/>
              <a:t>10.03.2023</a:t>
            </a:fld>
            <a:endParaRPr lang="cs-CZ"/>
          </a:p>
        </p:txBody>
      </p:sp>
      <p:sp>
        <p:nvSpPr>
          <p:cNvPr id="5" name="Zástupný symbol pro zápatí 4"/>
          <p:cNvSpPr>
            <a:spLocks noGrp="1"/>
          </p:cNvSpPr>
          <p:nvPr>
            <p:ph type="ftr" sz="quarter" idx="11"/>
          </p:nvPr>
        </p:nvSpPr>
        <p:spPr/>
        <p:txBody>
          <a:bodyPr/>
          <a:lstStyle/>
          <a:p>
            <a:r>
              <a:rPr lang="pl-PL"/>
              <a:t>FF_kurz_psycholog_ve_zdravotnictví</a:t>
            </a:r>
            <a:endParaRPr lang="cs-CZ"/>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9</a:t>
            </a:fld>
            <a:endParaRPr lang="cs-CZ"/>
          </a:p>
        </p:txBody>
      </p:sp>
    </p:spTree>
    <p:extLst>
      <p:ext uri="{BB962C8B-B14F-4D97-AF65-F5344CB8AC3E}">
        <p14:creationId xmlns:p14="http://schemas.microsoft.com/office/powerpoint/2010/main" val="33635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24100" y="365125"/>
            <a:ext cx="9029700" cy="1325563"/>
          </a:xfrm>
        </p:spPr>
        <p:txBody>
          <a:bodyPr anchor="ctr">
            <a:normAutofit/>
          </a:bodyPr>
          <a:lstStyle/>
          <a:p>
            <a:r>
              <a:rPr lang="cs-CZ" dirty="0"/>
              <a:t>Psychologická stádia nemoci I</a:t>
            </a:r>
          </a:p>
        </p:txBody>
      </p:sp>
      <p:sp>
        <p:nvSpPr>
          <p:cNvPr id="3" name="Zástupný symbol pro obsah 2"/>
          <p:cNvSpPr>
            <a:spLocks noGrp="1"/>
          </p:cNvSpPr>
          <p:nvPr>
            <p:ph sz="half" idx="1"/>
          </p:nvPr>
        </p:nvSpPr>
        <p:spPr>
          <a:xfrm>
            <a:off x="1569700" y="1825625"/>
            <a:ext cx="4754880" cy="4351338"/>
          </a:xfrm>
        </p:spPr>
        <p:txBody>
          <a:bodyPr>
            <a:normAutofit/>
          </a:bodyPr>
          <a:lstStyle/>
          <a:p>
            <a:r>
              <a:rPr lang="cs-CZ" b="1" dirty="0"/>
              <a:t>Stádia chování nemocných u obvyklých a vyléčitelných nemocí jsou </a:t>
            </a:r>
            <a:r>
              <a:rPr lang="cs-CZ" dirty="0"/>
              <a:t>(Bártlová, 2005): </a:t>
            </a:r>
          </a:p>
          <a:p>
            <a:r>
              <a:rPr lang="cs-CZ" dirty="0"/>
              <a:t>setkání se s příznaky nemoci; </a:t>
            </a:r>
          </a:p>
          <a:p>
            <a:r>
              <a:rPr lang="cs-CZ" dirty="0"/>
              <a:t>osvojení si role nemocného; </a:t>
            </a:r>
          </a:p>
          <a:p>
            <a:r>
              <a:rPr lang="cs-CZ" dirty="0"/>
              <a:t>kontakt s lékařskou péčí; </a:t>
            </a:r>
          </a:p>
          <a:p>
            <a:r>
              <a:rPr lang="cs-CZ" dirty="0"/>
              <a:t>role závislého nemocného; </a:t>
            </a:r>
          </a:p>
          <a:p>
            <a:r>
              <a:rPr lang="cs-CZ" dirty="0"/>
              <a:t>stádium uzdravování nebo rehabilitace. </a:t>
            </a:r>
          </a:p>
        </p:txBody>
      </p:sp>
      <p:pic>
        <p:nvPicPr>
          <p:cNvPr id="7" name="Obrázek 6">
            <a:extLst>
              <a:ext uri="{FF2B5EF4-FFF2-40B4-BE49-F238E27FC236}">
                <a16:creationId xmlns:a16="http://schemas.microsoft.com/office/drawing/2014/main" id="{D017DB64-A655-4ED4-8049-C1038A4AA539}"/>
              </a:ext>
            </a:extLst>
          </p:cNvPr>
          <p:cNvPicPr>
            <a:picLocks noChangeAspect="1"/>
          </p:cNvPicPr>
          <p:nvPr/>
        </p:nvPicPr>
        <p:blipFill>
          <a:blip r:embed="rId2"/>
          <a:stretch>
            <a:fillRect/>
          </a:stretch>
        </p:blipFill>
        <p:spPr>
          <a:xfrm>
            <a:off x="7035541" y="1825625"/>
            <a:ext cx="3894447" cy="4351338"/>
          </a:xfrm>
          <a:prstGeom prst="rect">
            <a:avLst/>
          </a:prstGeom>
          <a:noFill/>
        </p:spPr>
      </p:pic>
      <p:sp>
        <p:nvSpPr>
          <p:cNvPr id="4" name="Zástupný symbol pro datum 3"/>
          <p:cNvSpPr>
            <a:spLocks noGrp="1"/>
          </p:cNvSpPr>
          <p:nvPr>
            <p:ph type="dt" sz="half" idx="10"/>
          </p:nvPr>
        </p:nvSpPr>
        <p:spPr>
          <a:xfrm>
            <a:off x="1562100" y="6356350"/>
            <a:ext cx="2552700" cy="365125"/>
          </a:xfrm>
        </p:spPr>
        <p:txBody>
          <a:bodyPr anchor="ctr">
            <a:normAutofit/>
          </a:bodyPr>
          <a:lstStyle/>
          <a:p>
            <a:pPr>
              <a:spcAft>
                <a:spcPts val="600"/>
              </a:spcAft>
            </a:pPr>
            <a:fld id="{0CCDBC3B-FCC0-4BD7-B14E-990EE60666B8}" type="datetime1">
              <a:rPr lang="cs-CZ" smtClean="0"/>
              <a:pPr>
                <a:spcAft>
                  <a:spcPts val="600"/>
                </a:spcAft>
              </a:pPr>
              <a:t>10.03.2023</a:t>
            </a:fld>
            <a:endParaRPr lang="cs-CZ"/>
          </a:p>
        </p:txBody>
      </p:sp>
      <p:sp>
        <p:nvSpPr>
          <p:cNvPr id="5" name="Zástupný symbol pro zápatí 4"/>
          <p:cNvSpPr>
            <a:spLocks noGrp="1"/>
          </p:cNvSpPr>
          <p:nvPr>
            <p:ph type="ftr" sz="quarter" idx="11"/>
          </p:nvPr>
        </p:nvSpPr>
        <p:spPr>
          <a:xfrm>
            <a:off x="4648200" y="6356350"/>
            <a:ext cx="2895600" cy="365125"/>
          </a:xfrm>
        </p:spPr>
        <p:txBody>
          <a:bodyPr anchor="ctr">
            <a:normAutofit/>
          </a:bodyPr>
          <a:lstStyle/>
          <a:p>
            <a:pPr>
              <a:spcAft>
                <a:spcPts val="600"/>
              </a:spcAft>
            </a:pPr>
            <a:r>
              <a:rPr lang="pl-PL"/>
              <a:t>FF_kurz_psycholog_ve_zdravotnictví</a:t>
            </a:r>
            <a:endParaRPr lang="cs-CZ"/>
          </a:p>
        </p:txBody>
      </p:sp>
      <p:sp>
        <p:nvSpPr>
          <p:cNvPr id="6" name="Zástupný symbol pro číslo snímku 5"/>
          <p:cNvSpPr>
            <a:spLocks noGrp="1"/>
          </p:cNvSpPr>
          <p:nvPr>
            <p:ph type="sldNum" sz="quarter" idx="12"/>
          </p:nvPr>
        </p:nvSpPr>
        <p:spPr>
          <a:xfrm>
            <a:off x="8077200" y="6356350"/>
            <a:ext cx="3276600" cy="365125"/>
          </a:xfrm>
        </p:spPr>
        <p:txBody>
          <a:bodyPr anchor="ctr">
            <a:normAutofit/>
          </a:bodyPr>
          <a:lstStyle/>
          <a:p>
            <a:pPr>
              <a:spcAft>
                <a:spcPts val="600"/>
              </a:spcAft>
            </a:pPr>
            <a:fld id="{58331A05-6324-4905-AB40-821077DE54F6}" type="slidenum">
              <a:rPr lang="cs-CZ" smtClean="0"/>
              <a:pPr>
                <a:spcAft>
                  <a:spcPts val="600"/>
                </a:spcAft>
              </a:pPr>
              <a:t>90</a:t>
            </a:fld>
            <a:endParaRPr lang="cs-CZ"/>
          </a:p>
        </p:txBody>
      </p:sp>
      <p:sp>
        <p:nvSpPr>
          <p:cNvPr id="8" name="Obdélník 7">
            <a:extLst>
              <a:ext uri="{FF2B5EF4-FFF2-40B4-BE49-F238E27FC236}">
                <a16:creationId xmlns:a16="http://schemas.microsoft.com/office/drawing/2014/main" id="{2629A821-1ADE-463D-B869-64106EF18BB6}"/>
              </a:ext>
            </a:extLst>
          </p:cNvPr>
          <p:cNvSpPr/>
          <p:nvPr/>
        </p:nvSpPr>
        <p:spPr>
          <a:xfrm>
            <a:off x="6196818" y="5665569"/>
            <a:ext cx="5156982" cy="646331"/>
          </a:xfrm>
          <a:prstGeom prst="rect">
            <a:avLst/>
          </a:prstGeom>
        </p:spPr>
        <p:txBody>
          <a:bodyPr wrap="square">
            <a:spAutoFit/>
          </a:bodyPr>
          <a:lstStyle/>
          <a:p>
            <a:r>
              <a:rPr lang="cs-CZ" dirty="0"/>
              <a:t>https://fotky-foto.cz/fotobanka/nemocny-emotikon(4-4112327)/</a:t>
            </a:r>
          </a:p>
        </p:txBody>
      </p:sp>
    </p:spTree>
    <p:extLst>
      <p:ext uri="{BB962C8B-B14F-4D97-AF65-F5344CB8AC3E}">
        <p14:creationId xmlns:p14="http://schemas.microsoft.com/office/powerpoint/2010/main" val="89700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4158" y="539011"/>
            <a:ext cx="7373592" cy="805437"/>
          </a:xfrm>
        </p:spPr>
        <p:txBody>
          <a:bodyPr>
            <a:normAutofit/>
          </a:bodyPr>
          <a:lstStyle/>
          <a:p>
            <a:r>
              <a:rPr lang="cs-CZ" dirty="0"/>
              <a:t>Psychologická stádia nemoci I</a:t>
            </a:r>
          </a:p>
        </p:txBody>
      </p:sp>
      <p:sp>
        <p:nvSpPr>
          <p:cNvPr id="3" name="Zástupný symbol pro obsah 2"/>
          <p:cNvSpPr>
            <a:spLocks noGrp="1"/>
          </p:cNvSpPr>
          <p:nvPr>
            <p:ph idx="1"/>
          </p:nvPr>
        </p:nvSpPr>
        <p:spPr>
          <a:xfrm>
            <a:off x="954157" y="1463486"/>
            <a:ext cx="9102284" cy="4773826"/>
          </a:xfrm>
          <a:ln w="76200">
            <a:solidFill>
              <a:schemeClr val="tx1"/>
            </a:solidFill>
          </a:ln>
        </p:spPr>
        <p:txBody>
          <a:bodyPr>
            <a:normAutofit fontScale="85000" lnSpcReduction="20000"/>
          </a:bodyPr>
          <a:lstStyle/>
          <a:p>
            <a:r>
              <a:rPr lang="cs-CZ" dirty="0"/>
              <a:t>U chronických, nevyléčitelných ale zejména u nemocí vedoucí ke smrti se uvádí jiná stádia (</a:t>
            </a:r>
            <a:r>
              <a:rPr lang="en-US" dirty="0"/>
              <a:t>Kübler-Ross, E.</a:t>
            </a:r>
            <a:r>
              <a:rPr lang="cs-CZ" dirty="0"/>
              <a:t>, </a:t>
            </a:r>
            <a:r>
              <a:rPr lang="en-US" dirty="0"/>
              <a:t>1969</a:t>
            </a:r>
            <a:r>
              <a:rPr lang="cs-CZ" dirty="0"/>
              <a:t>,</a:t>
            </a:r>
            <a:r>
              <a:rPr lang="en-US" dirty="0"/>
              <a:t> On Death and Dying, Routledge, ISBN 0-415-04015-9</a:t>
            </a:r>
            <a:r>
              <a:rPr lang="cs-CZ" dirty="0"/>
              <a:t>) tzv. 5 fází smutku, nebo také 5 fází umírání</a:t>
            </a:r>
          </a:p>
          <a:p>
            <a:r>
              <a:rPr lang="cs-CZ" dirty="0"/>
              <a:t>DABDA: </a:t>
            </a:r>
            <a:r>
              <a:rPr lang="cs-CZ" dirty="0" err="1"/>
              <a:t>Denial</a:t>
            </a:r>
            <a:r>
              <a:rPr lang="cs-CZ" dirty="0"/>
              <a:t> – popírání/šok, </a:t>
            </a:r>
            <a:r>
              <a:rPr lang="cs-CZ" dirty="0" err="1"/>
              <a:t>Anger</a:t>
            </a:r>
            <a:r>
              <a:rPr lang="cs-CZ" dirty="0"/>
              <a:t> – hněv/agrese, </a:t>
            </a:r>
            <a:r>
              <a:rPr lang="cs-CZ" dirty="0" err="1"/>
              <a:t>Bargaining</a:t>
            </a:r>
            <a:r>
              <a:rPr lang="cs-CZ" dirty="0"/>
              <a:t> – smlouvání, </a:t>
            </a:r>
            <a:r>
              <a:rPr lang="cs-CZ" dirty="0" err="1"/>
              <a:t>Depression</a:t>
            </a:r>
            <a:r>
              <a:rPr lang="cs-CZ" dirty="0"/>
              <a:t> – deprese a </a:t>
            </a:r>
            <a:r>
              <a:rPr lang="cs-CZ" dirty="0" err="1"/>
              <a:t>Acceptance</a:t>
            </a:r>
            <a:r>
              <a:rPr lang="cs-CZ" dirty="0"/>
              <a:t> – smíření</a:t>
            </a:r>
          </a:p>
          <a:p>
            <a:r>
              <a:rPr lang="cs-CZ" dirty="0"/>
              <a:t>šok (popírání hrozící nepřijatelné skutečnosti);</a:t>
            </a:r>
          </a:p>
          <a:p>
            <a:r>
              <a:rPr lang="cs-CZ" dirty="0"/>
              <a:t>vzpoura – zlost ( projevy hněvu a agrese, vzbouření se proti tomu, co se děje);</a:t>
            </a:r>
          </a:p>
          <a:p>
            <a:r>
              <a:rPr lang="cs-CZ" dirty="0"/>
              <a:t>smlouvání (snaha „smlouvat se životem a smrtí“;</a:t>
            </a:r>
          </a:p>
          <a:p>
            <a:r>
              <a:rPr lang="cs-CZ" dirty="0"/>
              <a:t>slibování a ochota dát vše za uzdravení);</a:t>
            </a:r>
          </a:p>
          <a:p>
            <a:r>
              <a:rPr lang="cs-CZ" dirty="0"/>
              <a:t>smutek a deprese (projevy skleslosti, zármutku a lítosti nad tím co končí);</a:t>
            </a:r>
          </a:p>
          <a:p>
            <a:r>
              <a:rPr lang="cs-CZ" dirty="0"/>
              <a:t>akceptace (přijetí  a smíření se s faktem konce). </a:t>
            </a:r>
          </a:p>
        </p:txBody>
      </p:sp>
      <p:sp>
        <p:nvSpPr>
          <p:cNvPr id="4" name="Zástupný symbol pro datum 3"/>
          <p:cNvSpPr>
            <a:spLocks noGrp="1"/>
          </p:cNvSpPr>
          <p:nvPr>
            <p:ph type="dt" sz="half" idx="10"/>
          </p:nvPr>
        </p:nvSpPr>
        <p:spPr/>
        <p:txBody>
          <a:bodyPr/>
          <a:lstStyle/>
          <a:p>
            <a:fld id="{0CCDBC3B-FCC0-4BD7-B14E-990EE60666B8}"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91</a:t>
            </a:fld>
            <a:endParaRPr lang="cs-CZ" dirty="0"/>
          </a:p>
        </p:txBody>
      </p:sp>
    </p:spTree>
    <p:extLst>
      <p:ext uri="{BB962C8B-B14F-4D97-AF65-F5344CB8AC3E}">
        <p14:creationId xmlns:p14="http://schemas.microsoft.com/office/powerpoint/2010/main" val="10463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CD73C-4B33-44CA-9185-FE03CD9BFB2F}"/>
              </a:ext>
            </a:extLst>
          </p:cNvPr>
          <p:cNvSpPr>
            <a:spLocks noGrp="1"/>
          </p:cNvSpPr>
          <p:nvPr>
            <p:ph type="title"/>
          </p:nvPr>
        </p:nvSpPr>
        <p:spPr/>
        <p:txBody>
          <a:bodyPr/>
          <a:lstStyle/>
          <a:p>
            <a:r>
              <a:rPr lang="cs-CZ" dirty="0"/>
              <a:t>Elisabeth </a:t>
            </a:r>
            <a:r>
              <a:rPr lang="cs-CZ" dirty="0" err="1"/>
              <a:t>Kübler</a:t>
            </a:r>
            <a:r>
              <a:rPr lang="cs-CZ" dirty="0"/>
              <a:t>-Rossová</a:t>
            </a:r>
          </a:p>
        </p:txBody>
      </p:sp>
      <p:sp>
        <p:nvSpPr>
          <p:cNvPr id="3" name="Zástupný obsah 2">
            <a:extLst>
              <a:ext uri="{FF2B5EF4-FFF2-40B4-BE49-F238E27FC236}">
                <a16:creationId xmlns:a16="http://schemas.microsoft.com/office/drawing/2014/main" id="{73584016-9FD6-4AB3-BD4B-86F27AA2F820}"/>
              </a:ext>
            </a:extLst>
          </p:cNvPr>
          <p:cNvSpPr>
            <a:spLocks noGrp="1"/>
          </p:cNvSpPr>
          <p:nvPr>
            <p:ph idx="1"/>
          </p:nvPr>
        </p:nvSpPr>
        <p:spPr>
          <a:xfrm>
            <a:off x="838200" y="1526959"/>
            <a:ext cx="10515600" cy="4650004"/>
          </a:xfrm>
        </p:spPr>
        <p:txBody>
          <a:bodyPr>
            <a:normAutofit fontScale="77500" lnSpcReduction="20000"/>
          </a:bodyPr>
          <a:lstStyle/>
          <a:p>
            <a:r>
              <a:rPr lang="cs-CZ" dirty="0"/>
              <a:t>8. července 1926, Curych – 24. srpna 2004, </a:t>
            </a:r>
            <a:r>
              <a:rPr lang="cs-CZ" dirty="0" err="1"/>
              <a:t>Scottsdal</a:t>
            </a:r>
            <a:r>
              <a:rPr lang="cs-CZ" dirty="0"/>
              <a:t>,</a:t>
            </a:r>
          </a:p>
          <a:p>
            <a:r>
              <a:rPr lang="cs-CZ" dirty="0"/>
              <a:t>švýcarsko-americká psychiatrička, která se zejména zabývala </a:t>
            </a:r>
            <a:r>
              <a:rPr lang="cs-CZ" b="1" dirty="0"/>
              <a:t>psychologií umírání a smrti</a:t>
            </a:r>
            <a:endParaRPr lang="cs-CZ" dirty="0"/>
          </a:p>
          <a:p>
            <a:r>
              <a:rPr lang="cs-CZ" dirty="0"/>
              <a:t>Proslula především definováním pěti fází smutku či pěti fází umírání (model </a:t>
            </a:r>
            <a:r>
              <a:rPr lang="cs-CZ" dirty="0" err="1"/>
              <a:t>Kübler</a:t>
            </a:r>
            <a:r>
              <a:rPr lang="cs-CZ" dirty="0"/>
              <a:t>-Rossové)</a:t>
            </a:r>
          </a:p>
          <a:p>
            <a:pPr marL="0" indent="0">
              <a:buNone/>
            </a:pPr>
            <a:r>
              <a:rPr lang="cs-CZ" b="1" dirty="0"/>
              <a:t>Její dílo: </a:t>
            </a:r>
          </a:p>
          <a:p>
            <a:r>
              <a:rPr lang="cs-CZ" dirty="0"/>
              <a:t>AIDS: </a:t>
            </a:r>
            <a:r>
              <a:rPr lang="cs-CZ" dirty="0" err="1"/>
              <a:t>the</a:t>
            </a:r>
            <a:r>
              <a:rPr lang="cs-CZ" dirty="0"/>
              <a:t> </a:t>
            </a:r>
            <a:r>
              <a:rPr lang="cs-CZ" dirty="0" err="1"/>
              <a:t>ultimate</a:t>
            </a:r>
            <a:r>
              <a:rPr lang="cs-CZ" dirty="0"/>
              <a:t> </a:t>
            </a:r>
            <a:r>
              <a:rPr lang="cs-CZ" dirty="0" err="1"/>
              <a:t>challenge</a:t>
            </a:r>
            <a:r>
              <a:rPr lang="cs-CZ" dirty="0"/>
              <a:t>. </a:t>
            </a:r>
          </a:p>
          <a:p>
            <a:r>
              <a:rPr lang="cs-CZ" dirty="0"/>
              <a:t>Hovory s umírajícími</a:t>
            </a:r>
          </a:p>
          <a:p>
            <a:r>
              <a:rPr lang="cs-CZ" b="1" dirty="0">
                <a:solidFill>
                  <a:srgbClr val="C00000"/>
                </a:solidFill>
              </a:rPr>
              <a:t>O dětech a smrti</a:t>
            </a:r>
          </a:p>
          <a:p>
            <a:r>
              <a:rPr lang="cs-CZ" dirty="0"/>
              <a:t>O smrti a umírání: co by se lidé měli naučit od umírajících </a:t>
            </a:r>
          </a:p>
          <a:p>
            <a:r>
              <a:rPr lang="cs-CZ" dirty="0"/>
              <a:t>O smrti a životě po ní </a:t>
            </a:r>
          </a:p>
          <a:p>
            <a:r>
              <a:rPr lang="cs-CZ" dirty="0"/>
              <a:t>O životě po smrti</a:t>
            </a:r>
          </a:p>
          <a:p>
            <a:r>
              <a:rPr lang="cs-CZ" dirty="0"/>
              <a:t>Odpovědi na otázky o smrti a umírání: etický manuál pro mediky, lékaře a sestry </a:t>
            </a:r>
          </a:p>
          <a:p>
            <a:r>
              <a:rPr lang="cs-CZ" dirty="0"/>
              <a:t>Přežít svou smrt </a:t>
            </a:r>
          </a:p>
          <a:p>
            <a:r>
              <a:rPr lang="cs-CZ" dirty="0"/>
              <a:t>Život a umírání: Kurs šťastného umírání. </a:t>
            </a:r>
          </a:p>
        </p:txBody>
      </p:sp>
      <p:sp>
        <p:nvSpPr>
          <p:cNvPr id="4" name="Zástupný symbol pro datum 3">
            <a:extLst>
              <a:ext uri="{FF2B5EF4-FFF2-40B4-BE49-F238E27FC236}">
                <a16:creationId xmlns:a16="http://schemas.microsoft.com/office/drawing/2014/main" id="{416312EC-327B-4D05-98B0-532B85A2352A}"/>
              </a:ext>
            </a:extLst>
          </p:cNvPr>
          <p:cNvSpPr>
            <a:spLocks noGrp="1"/>
          </p:cNvSpPr>
          <p:nvPr>
            <p:ph type="dt" sz="half" idx="10"/>
          </p:nvPr>
        </p:nvSpPr>
        <p:spPr/>
        <p:txBody>
          <a:bodyPr/>
          <a:lstStyle/>
          <a:p>
            <a:fld id="{98C135BE-2F96-4B0E-8875-98408AF0A838}" type="datetime1">
              <a:rPr lang="cs-CZ" smtClean="0"/>
              <a:t>10.03.2023</a:t>
            </a:fld>
            <a:endParaRPr lang="cs-CZ"/>
          </a:p>
        </p:txBody>
      </p:sp>
      <p:sp>
        <p:nvSpPr>
          <p:cNvPr id="5" name="Zástupný symbol pro zápatí 4">
            <a:extLst>
              <a:ext uri="{FF2B5EF4-FFF2-40B4-BE49-F238E27FC236}">
                <a16:creationId xmlns:a16="http://schemas.microsoft.com/office/drawing/2014/main" id="{FA4A9BEB-B7B1-46C7-92EA-D68AA65C0BA2}"/>
              </a:ext>
            </a:extLst>
          </p:cNvPr>
          <p:cNvSpPr>
            <a:spLocks noGrp="1"/>
          </p:cNvSpPr>
          <p:nvPr>
            <p:ph type="ftr" sz="quarter" idx="11"/>
          </p:nvPr>
        </p:nvSpPr>
        <p:spPr/>
        <p:txBody>
          <a:bodyPr/>
          <a:lstStyle/>
          <a:p>
            <a:r>
              <a:rPr lang="cs-CZ"/>
              <a:t>Etické základy komunikace pro odbornou paxi 1. roč. VŠEO_2.část</a:t>
            </a:r>
          </a:p>
        </p:txBody>
      </p:sp>
      <p:sp>
        <p:nvSpPr>
          <p:cNvPr id="6" name="Zástupný symbol pro číslo snímku 5">
            <a:extLst>
              <a:ext uri="{FF2B5EF4-FFF2-40B4-BE49-F238E27FC236}">
                <a16:creationId xmlns:a16="http://schemas.microsoft.com/office/drawing/2014/main" id="{4743D696-6870-4BC5-9569-6EF9E4CCF571}"/>
              </a:ext>
            </a:extLst>
          </p:cNvPr>
          <p:cNvSpPr>
            <a:spLocks noGrp="1"/>
          </p:cNvSpPr>
          <p:nvPr>
            <p:ph type="sldNum" sz="quarter" idx="12"/>
          </p:nvPr>
        </p:nvSpPr>
        <p:spPr/>
        <p:txBody>
          <a:bodyPr/>
          <a:lstStyle/>
          <a:p>
            <a:fld id="{633BAEC0-D788-4149-9DD1-98B24E95436C}" type="slidenum">
              <a:rPr lang="cs-CZ" smtClean="0"/>
              <a:t>92</a:t>
            </a:fld>
            <a:endParaRPr lang="cs-CZ"/>
          </a:p>
        </p:txBody>
      </p:sp>
    </p:spTree>
    <p:extLst>
      <p:ext uri="{BB962C8B-B14F-4D97-AF65-F5344CB8AC3E}">
        <p14:creationId xmlns:p14="http://schemas.microsoft.com/office/powerpoint/2010/main" val="205276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CB892-0CC9-4001-BE01-BD601BBC7513}"/>
              </a:ext>
            </a:extLst>
          </p:cNvPr>
          <p:cNvSpPr>
            <a:spLocks noGrp="1"/>
          </p:cNvSpPr>
          <p:nvPr>
            <p:ph type="title"/>
          </p:nvPr>
        </p:nvSpPr>
        <p:spPr/>
        <p:txBody>
          <a:bodyPr/>
          <a:lstStyle/>
          <a:p>
            <a:r>
              <a:rPr lang="cs-CZ" dirty="0"/>
              <a:t>O dětech a smrti</a:t>
            </a:r>
          </a:p>
        </p:txBody>
      </p:sp>
      <p:sp>
        <p:nvSpPr>
          <p:cNvPr id="3" name="Zástupný obsah 2">
            <a:extLst>
              <a:ext uri="{FF2B5EF4-FFF2-40B4-BE49-F238E27FC236}">
                <a16:creationId xmlns:a16="http://schemas.microsoft.com/office/drawing/2014/main" id="{99F86DBC-8A4F-4EC4-819B-8CFCAD620ED9}"/>
              </a:ext>
            </a:extLst>
          </p:cNvPr>
          <p:cNvSpPr>
            <a:spLocks noGrp="1"/>
          </p:cNvSpPr>
          <p:nvPr>
            <p:ph idx="1"/>
          </p:nvPr>
        </p:nvSpPr>
        <p:spPr>
          <a:xfrm>
            <a:off x="838200" y="1371600"/>
            <a:ext cx="10515600" cy="4805363"/>
          </a:xfrm>
        </p:spPr>
        <p:txBody>
          <a:bodyPr>
            <a:normAutofit/>
          </a:bodyPr>
          <a:lstStyle/>
          <a:p>
            <a:pPr marL="0" indent="0">
              <a:buNone/>
            </a:pPr>
            <a:r>
              <a:rPr lang="cs-CZ" dirty="0"/>
              <a:t>„</a:t>
            </a:r>
            <a:r>
              <a:rPr lang="cs-CZ" i="1" dirty="0"/>
              <a:t>Dopis zarmouceným rodičům</a:t>
            </a:r>
            <a:r>
              <a:rPr lang="cs-CZ" dirty="0"/>
              <a:t>: Nemocné děti vědí o vaší bolesti a obavách…nevstupujte do jejich pokoje s předstíraným „veselým“ úsměvem na rtech…..Děti neoklamete. Nesnažte se jim namluvit, že jste právě krájeli cibuli….</a:t>
            </a:r>
          </a:p>
          <a:p>
            <a:pPr marL="0" indent="0">
              <a:buNone/>
            </a:pPr>
            <a:r>
              <a:rPr lang="cs-CZ" dirty="0"/>
              <a:t>Ve zdravých dětech neprobouzejte pocity viny, když se – stejně jako dřív – dál smějí a žertují, když si přivedou na návštěvu kamaráda….!</a:t>
            </a:r>
          </a:p>
          <a:p>
            <a:pPr marL="0" indent="0">
              <a:buNone/>
            </a:pPr>
            <a:endParaRPr lang="cs-CZ" dirty="0"/>
          </a:p>
          <a:p>
            <a:pPr marL="0" indent="0">
              <a:buNone/>
            </a:pPr>
            <a:endParaRPr lang="cs-CZ" dirty="0"/>
          </a:p>
        </p:txBody>
      </p:sp>
      <p:sp>
        <p:nvSpPr>
          <p:cNvPr id="4" name="Zástupný symbol pro datum 3">
            <a:extLst>
              <a:ext uri="{FF2B5EF4-FFF2-40B4-BE49-F238E27FC236}">
                <a16:creationId xmlns:a16="http://schemas.microsoft.com/office/drawing/2014/main" id="{7E2AC103-1C7F-4178-AF1B-0338EA9567A9}"/>
              </a:ext>
            </a:extLst>
          </p:cNvPr>
          <p:cNvSpPr>
            <a:spLocks noGrp="1"/>
          </p:cNvSpPr>
          <p:nvPr>
            <p:ph type="dt" sz="half" idx="10"/>
          </p:nvPr>
        </p:nvSpPr>
        <p:spPr/>
        <p:txBody>
          <a:bodyPr/>
          <a:lstStyle/>
          <a:p>
            <a:fld id="{0AC96BB3-1B3B-4E73-AA1D-830E3FA5AF39}" type="datetime1">
              <a:rPr lang="cs-CZ" smtClean="0"/>
              <a:t>10.03.2023</a:t>
            </a:fld>
            <a:endParaRPr lang="cs-CZ"/>
          </a:p>
        </p:txBody>
      </p:sp>
      <p:sp>
        <p:nvSpPr>
          <p:cNvPr id="5" name="Zástupný symbol pro zápatí 4">
            <a:extLst>
              <a:ext uri="{FF2B5EF4-FFF2-40B4-BE49-F238E27FC236}">
                <a16:creationId xmlns:a16="http://schemas.microsoft.com/office/drawing/2014/main" id="{45048701-B2F1-435D-8EBC-E7EA2DA689C4}"/>
              </a:ext>
            </a:extLst>
          </p:cNvPr>
          <p:cNvSpPr>
            <a:spLocks noGrp="1"/>
          </p:cNvSpPr>
          <p:nvPr>
            <p:ph type="ftr" sz="quarter" idx="11"/>
          </p:nvPr>
        </p:nvSpPr>
        <p:spPr/>
        <p:txBody>
          <a:bodyPr/>
          <a:lstStyle/>
          <a:p>
            <a:r>
              <a:rPr lang="cs-CZ"/>
              <a:t>Etické základy komunikace pro odbornou paxi 1. roč. VŠEO_2.část</a:t>
            </a:r>
          </a:p>
        </p:txBody>
      </p:sp>
      <p:sp>
        <p:nvSpPr>
          <p:cNvPr id="6" name="Zástupný symbol pro číslo snímku 5">
            <a:extLst>
              <a:ext uri="{FF2B5EF4-FFF2-40B4-BE49-F238E27FC236}">
                <a16:creationId xmlns:a16="http://schemas.microsoft.com/office/drawing/2014/main" id="{DC6FF842-EFE5-43E8-9E96-5BCACD4D8E29}"/>
              </a:ext>
            </a:extLst>
          </p:cNvPr>
          <p:cNvSpPr>
            <a:spLocks noGrp="1"/>
          </p:cNvSpPr>
          <p:nvPr>
            <p:ph type="sldNum" sz="quarter" idx="12"/>
          </p:nvPr>
        </p:nvSpPr>
        <p:spPr/>
        <p:txBody>
          <a:bodyPr/>
          <a:lstStyle/>
          <a:p>
            <a:fld id="{633BAEC0-D788-4149-9DD1-98B24E95436C}" type="slidenum">
              <a:rPr lang="cs-CZ" smtClean="0"/>
              <a:t>93</a:t>
            </a:fld>
            <a:endParaRPr lang="cs-CZ" dirty="0"/>
          </a:p>
        </p:txBody>
      </p:sp>
    </p:spTree>
    <p:extLst>
      <p:ext uri="{BB962C8B-B14F-4D97-AF65-F5344CB8AC3E}">
        <p14:creationId xmlns:p14="http://schemas.microsoft.com/office/powerpoint/2010/main" val="214248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61661" y="332655"/>
            <a:ext cx="7125113" cy="1100015"/>
          </a:xfrm>
        </p:spPr>
        <p:txBody>
          <a:bodyPr/>
          <a:lstStyle/>
          <a:p>
            <a:r>
              <a:rPr lang="cs-CZ" dirty="0"/>
              <a:t>Sociologický model nemoci</a:t>
            </a:r>
          </a:p>
        </p:txBody>
      </p:sp>
      <p:sp>
        <p:nvSpPr>
          <p:cNvPr id="3" name="Zástupný symbol pro obsah 2"/>
          <p:cNvSpPr>
            <a:spLocks noGrp="1"/>
          </p:cNvSpPr>
          <p:nvPr>
            <p:ph idx="1"/>
          </p:nvPr>
        </p:nvSpPr>
        <p:spPr>
          <a:xfrm>
            <a:off x="1060174" y="1432671"/>
            <a:ext cx="9925878" cy="5092674"/>
          </a:xfrm>
        </p:spPr>
        <p:txBody>
          <a:bodyPr>
            <a:normAutofit fontScale="92500"/>
          </a:bodyPr>
          <a:lstStyle/>
          <a:p>
            <a:r>
              <a:rPr lang="cs-CZ" dirty="0"/>
              <a:t>chápe vznik nemoci jako změnu sociální situace jak pro společnost, tak pro jednotlivce. Na souvislost mezi definováním nemocí a kontrolními funkcemi ve společnosti poukázal T. </a:t>
            </a:r>
            <a:r>
              <a:rPr lang="cs-CZ" dirty="0" err="1"/>
              <a:t>Parsons</a:t>
            </a:r>
            <a:r>
              <a:rPr lang="cs-CZ" dirty="0"/>
              <a:t> (1965). </a:t>
            </a:r>
          </a:p>
          <a:p>
            <a:r>
              <a:rPr lang="cs-CZ" dirty="0"/>
              <a:t>Definovat, tzn. vyhledat nemoc, stanovit z čeho se skládá a určit, co je zapotřebí k jejímu ukončení, má za úkol lékař. </a:t>
            </a:r>
            <a:r>
              <a:rPr lang="cs-CZ" b="1" dirty="0"/>
              <a:t>Prostřednictvím lékaře pak může společnost kontrolovat stabilitu společenského systému</a:t>
            </a:r>
            <a:r>
              <a:rPr lang="cs-CZ" dirty="0"/>
              <a:t>. </a:t>
            </a:r>
          </a:p>
          <a:p>
            <a:r>
              <a:rPr lang="cs-CZ" dirty="0"/>
              <a:t>Nemocí člověk vstupuje do role pacienta (T. </a:t>
            </a:r>
            <a:r>
              <a:rPr lang="cs-CZ" dirty="0" err="1"/>
              <a:t>Parsons</a:t>
            </a:r>
            <a:r>
              <a:rPr lang="cs-CZ" dirty="0"/>
              <a:t>, 1974), kterou lze vymezit: </a:t>
            </a:r>
          </a:p>
          <a:p>
            <a:r>
              <a:rPr lang="cs-CZ" dirty="0"/>
              <a:t>a) </a:t>
            </a:r>
            <a:r>
              <a:rPr lang="cs-CZ" b="1" dirty="0"/>
              <a:t>legálním uznáním tohoto stavu </a:t>
            </a:r>
            <a:r>
              <a:rPr lang="cs-CZ" dirty="0"/>
              <a:t>a jeho požadavků i </a:t>
            </a:r>
            <a:r>
              <a:rPr lang="cs-CZ" b="1" dirty="0"/>
              <a:t>osvobozením od dosavadních povinností; </a:t>
            </a:r>
          </a:p>
          <a:p>
            <a:r>
              <a:rPr lang="cs-CZ" dirty="0"/>
              <a:t>b) povinností obracet se na zdravotnické zařízení a lékaře, řídit se jejich pokyny a </a:t>
            </a:r>
            <a:r>
              <a:rPr lang="cs-CZ" b="1" dirty="0"/>
              <a:t>spolupracovat při léčení. </a:t>
            </a:r>
          </a:p>
          <a:p>
            <a:endParaRPr lang="cs-CZ" b="1" dirty="0"/>
          </a:p>
          <a:p>
            <a:endParaRPr lang="cs-CZ" dirty="0"/>
          </a:p>
        </p:txBody>
      </p:sp>
      <p:sp>
        <p:nvSpPr>
          <p:cNvPr id="4" name="Zástupný symbol pro datum 3"/>
          <p:cNvSpPr>
            <a:spLocks noGrp="1"/>
          </p:cNvSpPr>
          <p:nvPr>
            <p:ph type="dt" sz="half" idx="10"/>
          </p:nvPr>
        </p:nvSpPr>
        <p:spPr/>
        <p:txBody>
          <a:bodyPr/>
          <a:lstStyle/>
          <a:p>
            <a:fld id="{DC97BB41-8586-47D5-8DAB-14B99F8DF0A9}" type="datetime1">
              <a:rPr lang="cs-CZ" smtClean="0"/>
              <a:t>10.03.2023</a:t>
            </a:fld>
            <a:endParaRPr lang="cs-CZ" dirty="0"/>
          </a:p>
        </p:txBody>
      </p:sp>
      <p:sp>
        <p:nvSpPr>
          <p:cNvPr id="5" name="Zástupný symbol pro zápatí 4"/>
          <p:cNvSpPr>
            <a:spLocks noGrp="1"/>
          </p:cNvSpPr>
          <p:nvPr>
            <p:ph type="ftr" sz="quarter" idx="11"/>
          </p:nvPr>
        </p:nvSpPr>
        <p:spPr/>
        <p:txBody>
          <a:bodyPr/>
          <a:lstStyle/>
          <a:p>
            <a:r>
              <a:rPr lang="pl-PL"/>
              <a:t>FF_kurz_psycholog_ve_zdravotnictví</a:t>
            </a:r>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94</a:t>
            </a:fld>
            <a:endParaRPr lang="cs-CZ" dirty="0"/>
          </a:p>
        </p:txBody>
      </p:sp>
    </p:spTree>
    <p:extLst>
      <p:ext uri="{BB962C8B-B14F-4D97-AF65-F5344CB8AC3E}">
        <p14:creationId xmlns:p14="http://schemas.microsoft.com/office/powerpoint/2010/main" val="173106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41185" y="508195"/>
            <a:ext cx="7125113" cy="924475"/>
          </a:xfrm>
        </p:spPr>
        <p:txBody>
          <a:bodyPr/>
          <a:lstStyle/>
          <a:p>
            <a:r>
              <a:rPr lang="cs-CZ" b="1" dirty="0"/>
              <a:t>Nemoc a společnost</a:t>
            </a:r>
          </a:p>
        </p:txBody>
      </p:sp>
      <p:sp>
        <p:nvSpPr>
          <p:cNvPr id="3" name="Zástupný symbol pro obsah 2"/>
          <p:cNvSpPr>
            <a:spLocks noGrp="1"/>
          </p:cNvSpPr>
          <p:nvPr>
            <p:ph idx="1"/>
          </p:nvPr>
        </p:nvSpPr>
        <p:spPr>
          <a:xfrm>
            <a:off x="1127051" y="1432671"/>
            <a:ext cx="10226749" cy="5092674"/>
          </a:xfrm>
        </p:spPr>
        <p:txBody>
          <a:bodyPr>
            <a:normAutofit/>
          </a:bodyPr>
          <a:lstStyle/>
          <a:p>
            <a:pPr marL="0" indent="0">
              <a:buNone/>
            </a:pPr>
            <a:r>
              <a:rPr lang="cs-CZ" b="1" dirty="0"/>
              <a:t>Společenská závažnost nemoci je dána: </a:t>
            </a:r>
          </a:p>
          <a:p>
            <a:pPr marL="514350" indent="-514350">
              <a:buAutoNum type="arabicPeriod"/>
            </a:pPr>
            <a:r>
              <a:rPr lang="cs-CZ" dirty="0">
                <a:highlight>
                  <a:srgbClr val="00FF00"/>
                </a:highlight>
              </a:rPr>
              <a:t>častostí a délkou jejich trvání, </a:t>
            </a:r>
          </a:p>
          <a:p>
            <a:pPr marL="514350" indent="-514350">
              <a:buAutoNum type="arabicPeriod"/>
            </a:pPr>
            <a:r>
              <a:rPr lang="cs-CZ" dirty="0">
                <a:highlight>
                  <a:srgbClr val="00FFFF"/>
                </a:highlight>
              </a:rPr>
              <a:t>věkem postižených osob, </a:t>
            </a:r>
          </a:p>
          <a:p>
            <a:pPr marL="514350" indent="-514350">
              <a:buAutoNum type="arabicPeriod"/>
            </a:pPr>
            <a:r>
              <a:rPr lang="cs-CZ" dirty="0">
                <a:highlight>
                  <a:srgbClr val="FFFF00"/>
                </a:highlight>
              </a:rPr>
              <a:t>ovlivnitelností jejich vzniku a průběhu, </a:t>
            </a:r>
          </a:p>
          <a:p>
            <a:pPr marL="514350" indent="-514350">
              <a:buAutoNum type="arabicPeriod"/>
            </a:pPr>
            <a:r>
              <a:rPr lang="cs-CZ" dirty="0">
                <a:highlight>
                  <a:srgbClr val="FF00FF"/>
                </a:highlight>
              </a:rPr>
              <a:t>masívnost jejich průvodních jevů nebo následků (ztráta pracovní schopnosti, ohrožení okolí a příštích generací), </a:t>
            </a:r>
          </a:p>
          <a:p>
            <a:pPr marL="514350" indent="-514350">
              <a:buAutoNum type="arabicPeriod"/>
            </a:pPr>
            <a:r>
              <a:rPr lang="cs-CZ" dirty="0">
                <a:highlight>
                  <a:srgbClr val="FF0000"/>
                </a:highlight>
              </a:rPr>
              <a:t>ekonomickou náročností léčby nemoci, </a:t>
            </a:r>
          </a:p>
          <a:p>
            <a:pPr marL="514350" indent="-514350">
              <a:buAutoNum type="arabicPeriod"/>
            </a:pPr>
            <a:r>
              <a:rPr lang="cs-CZ" dirty="0">
                <a:highlight>
                  <a:srgbClr val="C0C0C0"/>
                </a:highlight>
              </a:rPr>
              <a:t>mírou soběstačnosti v průběhu a po ukončení nemoci, </a:t>
            </a:r>
          </a:p>
          <a:p>
            <a:pPr marL="514350" indent="-514350">
              <a:buAutoNum type="arabicPeriod"/>
            </a:pPr>
            <a:r>
              <a:rPr lang="cs-CZ" dirty="0">
                <a:highlight>
                  <a:srgbClr val="FF7C80"/>
                </a:highlight>
              </a:rPr>
              <a:t>mírou možnosti péče o osoby, které jsou na nemocném závislé. </a:t>
            </a:r>
          </a:p>
          <a:p>
            <a:endParaRPr lang="cs-CZ" dirty="0"/>
          </a:p>
        </p:txBody>
      </p:sp>
      <p:sp>
        <p:nvSpPr>
          <p:cNvPr id="4" name="Zástupný symbol pro datum 3"/>
          <p:cNvSpPr>
            <a:spLocks noGrp="1"/>
          </p:cNvSpPr>
          <p:nvPr>
            <p:ph type="dt" sz="half" idx="10"/>
          </p:nvPr>
        </p:nvSpPr>
        <p:spPr/>
        <p:txBody>
          <a:bodyPr/>
          <a:lstStyle/>
          <a:p>
            <a:fld id="{114FF720-42FF-4D00-9E40-978BA054005B}" type="datetime1">
              <a:rPr lang="cs-CZ" smtClean="0"/>
              <a:t>10.03.2023</a:t>
            </a:fld>
            <a:endParaRPr lang="cs-CZ" dirty="0"/>
          </a:p>
        </p:txBody>
      </p:sp>
      <p:sp>
        <p:nvSpPr>
          <p:cNvPr id="5" name="Zástupný symbol pro zápatí 4"/>
          <p:cNvSpPr>
            <a:spLocks noGrp="1"/>
          </p:cNvSpPr>
          <p:nvPr>
            <p:ph type="ftr" sz="quarter" idx="11"/>
          </p:nvPr>
        </p:nvSpPr>
        <p:spPr/>
        <p:txBody>
          <a:bodyPr/>
          <a:lstStyle/>
          <a:p>
            <a:endParaRPr lang="cs-CZ" dirty="0"/>
          </a:p>
          <a:p>
            <a:endParaRPr lang="cs-CZ" dirty="0"/>
          </a:p>
        </p:txBody>
      </p:sp>
      <p:sp>
        <p:nvSpPr>
          <p:cNvPr id="6" name="Zástupný symbol pro číslo snímku 5"/>
          <p:cNvSpPr>
            <a:spLocks noGrp="1"/>
          </p:cNvSpPr>
          <p:nvPr>
            <p:ph type="sldNum" sz="quarter" idx="12"/>
          </p:nvPr>
        </p:nvSpPr>
        <p:spPr/>
        <p:txBody>
          <a:bodyPr/>
          <a:lstStyle/>
          <a:p>
            <a:fld id="{58331A05-6324-4905-AB40-821077DE54F6}" type="slidenum">
              <a:rPr lang="cs-CZ" smtClean="0"/>
              <a:t>95</a:t>
            </a:fld>
            <a:endParaRPr lang="cs-CZ" dirty="0"/>
          </a:p>
        </p:txBody>
      </p:sp>
    </p:spTree>
    <p:extLst>
      <p:ext uri="{BB962C8B-B14F-4D97-AF65-F5344CB8AC3E}">
        <p14:creationId xmlns:p14="http://schemas.microsoft.com/office/powerpoint/2010/main" val="26152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B72619DD-6C8D-4BB3-9C4B-8E1D5C6CC505}"/>
              </a:ext>
            </a:extLst>
          </p:cNvPr>
          <p:cNvSpPr>
            <a:spLocks noGrp="1"/>
          </p:cNvSpPr>
          <p:nvPr>
            <p:ph idx="1"/>
          </p:nvPr>
        </p:nvSpPr>
        <p:spPr>
          <a:xfrm>
            <a:off x="838200" y="701749"/>
            <a:ext cx="10515600" cy="5475214"/>
          </a:xfrm>
        </p:spPr>
        <p:txBody>
          <a:bodyPr>
            <a:normAutofit/>
          </a:bodyPr>
          <a:lstStyle/>
          <a:p>
            <a:r>
              <a:rPr lang="cs-CZ" i="1" dirty="0"/>
              <a:t>Příklad</a:t>
            </a:r>
            <a:r>
              <a:rPr lang="cs-CZ" dirty="0"/>
              <a:t>: </a:t>
            </a:r>
          </a:p>
          <a:p>
            <a:pPr marL="0" indent="0">
              <a:buNone/>
            </a:pPr>
            <a:r>
              <a:rPr lang="cs-CZ" sz="4800" b="1" dirty="0">
                <a:highlight>
                  <a:srgbClr val="FFFF00"/>
                </a:highlight>
              </a:rPr>
              <a:t>Společenskou závažnost konkrétní nemoci můžeme demonstrovat na příkladu COVID-19 – doplňte:</a:t>
            </a:r>
          </a:p>
          <a:p>
            <a:pPr marL="0" indent="0">
              <a:buNone/>
            </a:pPr>
            <a:r>
              <a:rPr lang="cs-CZ" sz="4800" b="1" dirty="0">
                <a:highlight>
                  <a:srgbClr val="00FF00"/>
                </a:highlight>
              </a:rPr>
              <a:t>Důsledky pro jednotlivce, pro rodinu, pro komunitu, pro společnost, pro svět:</a:t>
            </a:r>
          </a:p>
          <a:p>
            <a:endParaRPr lang="cs-CZ" dirty="0"/>
          </a:p>
        </p:txBody>
      </p:sp>
    </p:spTree>
    <p:extLst>
      <p:ext uri="{BB962C8B-B14F-4D97-AF65-F5344CB8AC3E}">
        <p14:creationId xmlns:p14="http://schemas.microsoft.com/office/powerpoint/2010/main" val="33200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1354162"/>
          </a:xfrm>
        </p:spPr>
        <p:txBody>
          <a:bodyPr>
            <a:normAutofit/>
          </a:bodyPr>
          <a:lstStyle/>
          <a:p>
            <a:r>
              <a:rPr lang="cs-CZ" sz="6000" b="1" dirty="0"/>
              <a:t>Rozdělení prevence</a:t>
            </a:r>
            <a:endParaRPr lang="en-US" sz="6000" b="1" dirty="0"/>
          </a:p>
        </p:txBody>
      </p:sp>
      <p:sp>
        <p:nvSpPr>
          <p:cNvPr id="3" name="Zástupný symbol pro obsah 2"/>
          <p:cNvSpPr>
            <a:spLocks noGrp="1"/>
          </p:cNvSpPr>
          <p:nvPr>
            <p:ph idx="1"/>
          </p:nvPr>
        </p:nvSpPr>
        <p:spPr>
          <a:xfrm>
            <a:off x="1919536" y="1484785"/>
            <a:ext cx="8229600" cy="4525963"/>
          </a:xfrm>
        </p:spPr>
        <p:txBody>
          <a:bodyPr>
            <a:normAutofit fontScale="92500" lnSpcReduction="10000"/>
          </a:bodyPr>
          <a:lstStyle/>
          <a:p>
            <a:pPr marL="0" indent="0">
              <a:buNone/>
            </a:pPr>
            <a:r>
              <a:rPr lang="cs-CZ" b="1" dirty="0"/>
              <a:t>Primární prevence</a:t>
            </a:r>
          </a:p>
          <a:p>
            <a:pPr marL="0" indent="0">
              <a:buNone/>
            </a:pPr>
            <a:r>
              <a:rPr lang="cs-CZ" dirty="0"/>
              <a:t>a) primordiální prevence – předcházení vlivu rizikových faktorů</a:t>
            </a:r>
          </a:p>
          <a:p>
            <a:pPr marL="0" indent="0">
              <a:buNone/>
            </a:pPr>
            <a:r>
              <a:rPr lang="cs-CZ" dirty="0"/>
              <a:t>b) přímo orientovaná na určité nemoci (očkování)</a:t>
            </a:r>
          </a:p>
          <a:p>
            <a:endParaRPr lang="cs-CZ" dirty="0"/>
          </a:p>
          <a:p>
            <a:pPr marL="0" indent="0">
              <a:buNone/>
            </a:pPr>
            <a:r>
              <a:rPr lang="cs-CZ" b="1" dirty="0"/>
              <a:t>Sekundární prevence </a:t>
            </a:r>
            <a:r>
              <a:rPr lang="cs-CZ" dirty="0"/>
              <a:t>– jde o včasní vyhledávání nemocného a správnou diagnostiku nemoci s navazující včasnou a účinnou léčbou</a:t>
            </a:r>
          </a:p>
          <a:p>
            <a:endParaRPr lang="cs-CZ" dirty="0"/>
          </a:p>
          <a:p>
            <a:pPr marL="0" indent="0">
              <a:buNone/>
            </a:pPr>
            <a:r>
              <a:rPr lang="cs-CZ" b="1" dirty="0"/>
              <a:t>Terciální prevence </a:t>
            </a:r>
            <a:r>
              <a:rPr lang="cs-CZ" dirty="0"/>
              <a:t>– vztahuje se k doléčování a rehabilitaci. Předchází vadám, dysfunkcím</a:t>
            </a:r>
            <a:r>
              <a:rPr lang="cs-CZ"/>
              <a:t>, handicapům</a:t>
            </a:r>
            <a:endParaRPr lang="cs-CZ" dirty="0"/>
          </a:p>
        </p:txBody>
      </p:sp>
      <p:sp>
        <p:nvSpPr>
          <p:cNvPr id="4" name="Zástupný symbol pro datum 3"/>
          <p:cNvSpPr>
            <a:spLocks noGrp="1"/>
          </p:cNvSpPr>
          <p:nvPr>
            <p:ph type="dt" sz="half" idx="10"/>
          </p:nvPr>
        </p:nvSpPr>
        <p:spPr/>
        <p:txBody>
          <a:bodyPr/>
          <a:lstStyle/>
          <a:p>
            <a:fld id="{EE57069E-10C3-4372-A62F-C0D60C304F6C}" type="datetime1">
              <a:rPr lang="cs-CZ" smtClean="0">
                <a:solidFill>
                  <a:prstClr val="black">
                    <a:tint val="75000"/>
                  </a:prstClr>
                </a:solidFill>
              </a:rPr>
              <a:t>10.03.2023</a:t>
            </a:fld>
            <a:endParaRPr lang="en-US">
              <a:solidFill>
                <a:prstClr val="black">
                  <a:tint val="75000"/>
                </a:prstClr>
              </a:solidFill>
            </a:endParaRPr>
          </a:p>
        </p:txBody>
      </p:sp>
      <p:sp>
        <p:nvSpPr>
          <p:cNvPr id="5" name="Zástupný symbol pro zápatí 4"/>
          <p:cNvSpPr>
            <a:spLocks noGrp="1"/>
          </p:cNvSpPr>
          <p:nvPr>
            <p:ph type="ftr" sz="quarter" idx="11"/>
          </p:nvPr>
        </p:nvSpPr>
        <p:spPr/>
        <p:txBody>
          <a:bodyPr/>
          <a:lstStyle/>
          <a:p>
            <a:r>
              <a:rPr lang="pl-PL">
                <a:solidFill>
                  <a:prstClr val="black">
                    <a:tint val="75000"/>
                  </a:prstClr>
                </a:solidFill>
              </a:rPr>
              <a:t>FF_kurz_psycholog_ve_zdravotnictví</a:t>
            </a:r>
            <a:endParaRPr lang="en-US"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0708AE07-4D26-4ED4-9E8B-6A9B918F307A}" type="slidenum">
              <a:rPr lang="en-US">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171317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EE2A6-91E3-4D57-B021-79216DBC040F}"/>
              </a:ext>
            </a:extLst>
          </p:cNvPr>
          <p:cNvSpPr>
            <a:spLocks noGrp="1"/>
          </p:cNvSpPr>
          <p:nvPr>
            <p:ph type="title"/>
          </p:nvPr>
        </p:nvSpPr>
        <p:spPr>
          <a:xfrm>
            <a:off x="1184413" y="185738"/>
            <a:ext cx="9029700" cy="1325563"/>
          </a:xfrm>
        </p:spPr>
        <p:txBody>
          <a:bodyPr>
            <a:normAutofit/>
          </a:bodyPr>
          <a:lstStyle/>
          <a:p>
            <a:r>
              <a:rPr lang="cs-CZ" sz="5400" b="1" dirty="0"/>
              <a:t>Ochrana zdraví</a:t>
            </a:r>
          </a:p>
        </p:txBody>
      </p:sp>
      <p:sp>
        <p:nvSpPr>
          <p:cNvPr id="3" name="Zástupný symbol pro obsah 2">
            <a:extLst>
              <a:ext uri="{FF2B5EF4-FFF2-40B4-BE49-F238E27FC236}">
                <a16:creationId xmlns:a16="http://schemas.microsoft.com/office/drawing/2014/main" id="{51B5132A-FD64-4C77-9CC2-D47F88C3AD79}"/>
              </a:ext>
            </a:extLst>
          </p:cNvPr>
          <p:cNvSpPr>
            <a:spLocks noGrp="1"/>
          </p:cNvSpPr>
          <p:nvPr>
            <p:ph idx="1"/>
          </p:nvPr>
        </p:nvSpPr>
        <p:spPr>
          <a:xfrm>
            <a:off x="1060174" y="1690688"/>
            <a:ext cx="10293626" cy="4486275"/>
          </a:xfrm>
        </p:spPr>
        <p:txBody>
          <a:bodyPr/>
          <a:lstStyle/>
          <a:p>
            <a:r>
              <a:rPr lang="cs-CZ" dirty="0"/>
              <a:t>Zákon č. 258/2000 Sb. Zákon o ochraně veřejného zdraví a o změně některých souvisejících zákonů podle platného znění</a:t>
            </a:r>
          </a:p>
          <a:p>
            <a:r>
              <a:rPr lang="cs-CZ" dirty="0"/>
              <a:t>Částka 	74/2000</a:t>
            </a:r>
          </a:p>
          <a:p>
            <a:r>
              <a:rPr lang="cs-CZ" dirty="0"/>
              <a:t>Platnost od 	11.08.2000</a:t>
            </a:r>
          </a:p>
          <a:p>
            <a:r>
              <a:rPr lang="cs-CZ" dirty="0"/>
              <a:t>Účinnost od 	</a:t>
            </a:r>
            <a:r>
              <a:rPr lang="cs-CZ" dirty="0" smtClean="0"/>
              <a:t>01.01.2001</a:t>
            </a:r>
          </a:p>
          <a:p>
            <a:r>
              <a:rPr lang="cs-CZ" dirty="0" smtClean="0"/>
              <a:t>Aktuální znění do 30.6.2023 (verze 63)</a:t>
            </a:r>
            <a:endParaRPr lang="cs-CZ" dirty="0"/>
          </a:p>
          <a:p>
            <a:endParaRPr lang="cs-CZ" dirty="0"/>
          </a:p>
          <a:p>
            <a:r>
              <a:rPr lang="cs-CZ" dirty="0">
                <a:hlinkClick r:id="rId2"/>
              </a:rPr>
              <a:t>https://</a:t>
            </a:r>
            <a:r>
              <a:rPr lang="cs-CZ" dirty="0" smtClean="0">
                <a:hlinkClick r:id="rId2"/>
              </a:rPr>
              <a:t>www.zakonyprolidi.cz/cs/2000-258</a:t>
            </a:r>
            <a:endParaRPr lang="cs-CZ" dirty="0" smtClean="0"/>
          </a:p>
          <a:p>
            <a:pPr marL="0" indent="0">
              <a:buNone/>
            </a:pPr>
            <a:endParaRPr lang="cs-CZ" dirty="0"/>
          </a:p>
          <a:p>
            <a:endParaRPr lang="cs-CZ" dirty="0"/>
          </a:p>
        </p:txBody>
      </p:sp>
      <p:sp>
        <p:nvSpPr>
          <p:cNvPr id="4" name="Zástupný symbol pro datum 3">
            <a:extLst>
              <a:ext uri="{FF2B5EF4-FFF2-40B4-BE49-F238E27FC236}">
                <a16:creationId xmlns:a16="http://schemas.microsoft.com/office/drawing/2014/main" id="{627F847B-9908-436E-A09B-0E5DA48DDBB8}"/>
              </a:ext>
            </a:extLst>
          </p:cNvPr>
          <p:cNvSpPr>
            <a:spLocks noGrp="1"/>
          </p:cNvSpPr>
          <p:nvPr>
            <p:ph type="dt" sz="half" idx="10"/>
          </p:nvPr>
        </p:nvSpPr>
        <p:spPr/>
        <p:txBody>
          <a:bodyPr/>
          <a:lstStyle/>
          <a:p>
            <a:pPr rtl="0"/>
            <a:fld id="{976A62AD-6159-453A-929F-27EF9FC9EF00}" type="datetime1">
              <a:rPr lang="cs-CZ" smtClean="0"/>
              <a:t>10.03.2023</a:t>
            </a:fld>
            <a:endParaRPr lang="cs-CZ" dirty="0"/>
          </a:p>
        </p:txBody>
      </p:sp>
      <p:sp>
        <p:nvSpPr>
          <p:cNvPr id="5" name="Zástupný symbol pro zápatí 4">
            <a:extLst>
              <a:ext uri="{FF2B5EF4-FFF2-40B4-BE49-F238E27FC236}">
                <a16:creationId xmlns:a16="http://schemas.microsoft.com/office/drawing/2014/main" id="{BAFBD780-3D7C-4341-A337-D86C82820679}"/>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54257F25-6CCC-4CCC-87AA-E22C5052E02E}"/>
              </a:ext>
            </a:extLst>
          </p:cNvPr>
          <p:cNvSpPr>
            <a:spLocks noGrp="1"/>
          </p:cNvSpPr>
          <p:nvPr>
            <p:ph type="sldNum" sz="quarter" idx="12"/>
          </p:nvPr>
        </p:nvSpPr>
        <p:spPr/>
        <p:txBody>
          <a:bodyPr/>
          <a:lstStyle/>
          <a:p>
            <a:pPr rtl="0"/>
            <a:fld id="{71B7BAC7-FE87-40F6-AA24-4F4685D1B022}" type="slidenum">
              <a:rPr lang="cs-CZ" noProof="0" smtClean="0"/>
              <a:t>98</a:t>
            </a:fld>
            <a:endParaRPr lang="cs-CZ" noProof="0" dirty="0"/>
          </a:p>
        </p:txBody>
      </p:sp>
    </p:spTree>
    <p:extLst>
      <p:ext uri="{BB962C8B-B14F-4D97-AF65-F5344CB8AC3E}">
        <p14:creationId xmlns:p14="http://schemas.microsoft.com/office/powerpoint/2010/main" val="15448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A69F40-14B9-4AF8-9F92-20EC502414E6}"/>
              </a:ext>
            </a:extLst>
          </p:cNvPr>
          <p:cNvSpPr>
            <a:spLocks noGrp="1"/>
          </p:cNvSpPr>
          <p:nvPr>
            <p:ph type="title"/>
          </p:nvPr>
        </p:nvSpPr>
        <p:spPr/>
        <p:txBody>
          <a:bodyPr/>
          <a:lstStyle/>
          <a:p>
            <a:r>
              <a:rPr lang="cs-CZ" dirty="0"/>
              <a:t>Zákon o </a:t>
            </a:r>
            <a:r>
              <a:rPr lang="cs-CZ"/>
              <a:t>ochraně zdraví</a:t>
            </a:r>
          </a:p>
        </p:txBody>
      </p:sp>
      <p:sp>
        <p:nvSpPr>
          <p:cNvPr id="3" name="Zástupný symbol pro obsah 2">
            <a:extLst>
              <a:ext uri="{FF2B5EF4-FFF2-40B4-BE49-F238E27FC236}">
                <a16:creationId xmlns:a16="http://schemas.microsoft.com/office/drawing/2014/main" id="{53FEAC66-CBB9-4246-B113-2FFEEAC77F40}"/>
              </a:ext>
            </a:extLst>
          </p:cNvPr>
          <p:cNvSpPr>
            <a:spLocks noGrp="1"/>
          </p:cNvSpPr>
          <p:nvPr>
            <p:ph idx="1"/>
          </p:nvPr>
        </p:nvSpPr>
        <p:spPr>
          <a:xfrm>
            <a:off x="980661" y="1825625"/>
            <a:ext cx="10373139" cy="4351338"/>
          </a:xfrm>
        </p:spPr>
        <p:txBody>
          <a:bodyPr>
            <a:normAutofit/>
          </a:bodyPr>
          <a:lstStyle/>
          <a:p>
            <a:r>
              <a:rPr lang="cs-CZ" dirty="0"/>
              <a:t>Tento zákon zapracovává příslušné předpisy Evropské unie1) a upravuje v návaznosti na přímo použitelné předpisy Evropské unie</a:t>
            </a:r>
          </a:p>
          <a:p>
            <a:r>
              <a:rPr lang="cs-CZ" dirty="0"/>
              <a:t>a) práva a povinnosti fyzických a právnických osob v oblasti ochrany a podpory veřejného zdraví,</a:t>
            </a:r>
          </a:p>
          <a:p>
            <a:r>
              <a:rPr lang="cs-CZ" dirty="0"/>
              <a:t>b) soustavu orgánů ochrany veřejného zdraví, jejich působnost a pravomoc,</a:t>
            </a:r>
          </a:p>
          <a:p>
            <a:r>
              <a:rPr lang="cs-CZ" dirty="0"/>
              <a:t>c) úkoly dalších orgánů veřejné správy v oblastech ochrany a podpory veřejného zdraví a hodnocení a snižování hluku z hlediska dlouhodobého průměrného hlukového zatížení životního prostředí.</a:t>
            </a:r>
          </a:p>
        </p:txBody>
      </p:sp>
      <p:sp>
        <p:nvSpPr>
          <p:cNvPr id="4" name="Zástupný symbol pro datum 3">
            <a:extLst>
              <a:ext uri="{FF2B5EF4-FFF2-40B4-BE49-F238E27FC236}">
                <a16:creationId xmlns:a16="http://schemas.microsoft.com/office/drawing/2014/main" id="{C81D170E-9BC8-42D4-8740-D24462CD64B4}"/>
              </a:ext>
            </a:extLst>
          </p:cNvPr>
          <p:cNvSpPr>
            <a:spLocks noGrp="1"/>
          </p:cNvSpPr>
          <p:nvPr>
            <p:ph type="dt" sz="half" idx="10"/>
          </p:nvPr>
        </p:nvSpPr>
        <p:spPr/>
        <p:txBody>
          <a:bodyPr/>
          <a:lstStyle/>
          <a:p>
            <a:pPr rtl="0"/>
            <a:fld id="{E4D256B3-C881-422E-840A-17672F145722}" type="datetime1">
              <a:rPr lang="cs-CZ" smtClean="0"/>
              <a:t>10.03.2023</a:t>
            </a:fld>
            <a:endParaRPr lang="cs-CZ" dirty="0"/>
          </a:p>
        </p:txBody>
      </p:sp>
      <p:sp>
        <p:nvSpPr>
          <p:cNvPr id="5" name="Zástupný symbol pro zápatí 4">
            <a:extLst>
              <a:ext uri="{FF2B5EF4-FFF2-40B4-BE49-F238E27FC236}">
                <a16:creationId xmlns:a16="http://schemas.microsoft.com/office/drawing/2014/main" id="{A3ECBA52-0C05-492F-A39F-57379B97E323}"/>
              </a:ext>
            </a:extLst>
          </p:cNvPr>
          <p:cNvSpPr>
            <a:spLocks noGrp="1"/>
          </p:cNvSpPr>
          <p:nvPr>
            <p:ph type="ftr" sz="quarter" idx="11"/>
          </p:nvPr>
        </p:nvSpPr>
        <p:spPr/>
        <p:txBody>
          <a:bodyPr/>
          <a:lstStyle/>
          <a:p>
            <a:pPr rtl="0"/>
            <a:r>
              <a:rPr lang="pl-PL"/>
              <a:t>FF_kurz_psycholog_ve_zdravotnictví</a:t>
            </a:r>
            <a:endParaRPr lang="cs-CZ" dirty="0"/>
          </a:p>
        </p:txBody>
      </p:sp>
      <p:sp>
        <p:nvSpPr>
          <p:cNvPr id="6" name="Zástupný symbol pro číslo snímku 5">
            <a:extLst>
              <a:ext uri="{FF2B5EF4-FFF2-40B4-BE49-F238E27FC236}">
                <a16:creationId xmlns:a16="http://schemas.microsoft.com/office/drawing/2014/main" id="{2BF5433C-3DA4-4CE2-B6EA-84AAC299A2EB}"/>
              </a:ext>
            </a:extLst>
          </p:cNvPr>
          <p:cNvSpPr>
            <a:spLocks noGrp="1"/>
          </p:cNvSpPr>
          <p:nvPr>
            <p:ph type="sldNum" sz="quarter" idx="12"/>
          </p:nvPr>
        </p:nvSpPr>
        <p:spPr/>
        <p:txBody>
          <a:bodyPr/>
          <a:lstStyle/>
          <a:p>
            <a:pPr rtl="0"/>
            <a:fld id="{71B7BAC7-FE87-40F6-AA24-4F4685D1B022}" type="slidenum">
              <a:rPr lang="cs-CZ" noProof="0" smtClean="0"/>
              <a:t>99</a:t>
            </a:fld>
            <a:endParaRPr lang="cs-CZ" noProof="0" dirty="0"/>
          </a:p>
        </p:txBody>
      </p:sp>
    </p:spTree>
    <p:extLst>
      <p:ext uri="{BB962C8B-B14F-4D97-AF65-F5344CB8AC3E}">
        <p14:creationId xmlns:p14="http://schemas.microsoft.com/office/powerpoint/2010/main" val="29055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sign šablony připomínající plachty a obloh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375_TF03460508.potx" id="{37B8FC1C-BBDB-4E5C-BB79-372EEA00B9A8}" vid="{71547C2E-9581-4D3B-90DE-695FF04FD51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549648_TF16401594" id="{1D287BC4-5ABE-44EC-9549-879659162FFE}" vid="{FAE97839-6DFD-4EA2-A97C-20AFDCFB8A71}"/>
    </a:ext>
  </a:extLst>
</a:theme>
</file>

<file path=ppt/theme/theme3.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D01B8-816B-49B7-8C81-03AB51D87C54}">
  <ds:schemaRefs>
    <ds:schemaRef ds:uri="http://schemas.openxmlformats.org/package/2006/metadata/core-properties"/>
    <ds:schemaRef ds:uri="http://schemas.microsoft.com/office/2006/documentManagement/types"/>
    <ds:schemaRef ds:uri="a4f35948-e619-41b3-aa29-22878b09cfd2"/>
    <ds:schemaRef ds:uri="http://schemas.microsoft.com/office/infopath/2007/PartnerControls"/>
    <ds:schemaRef ds:uri="http://purl.org/dc/elements/1.1/"/>
    <ds:schemaRef ds:uri="http://schemas.microsoft.com/office/2006/metadata/properties"/>
    <ds:schemaRef ds:uri="http://purl.org/dc/terms/"/>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TotalTime>
  <Words>9025</Words>
  <Application>Microsoft Office PowerPoint</Application>
  <PresentationFormat>Širokoúhlá obrazovka</PresentationFormat>
  <Paragraphs>849</Paragraphs>
  <Slides>109</Slides>
  <Notes>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109</vt:i4>
      </vt:variant>
    </vt:vector>
  </HeadingPairs>
  <TitlesOfParts>
    <vt:vector size="118" baseType="lpstr">
      <vt:lpstr>Arial</vt:lpstr>
      <vt:lpstr>Calibri</vt:lpstr>
      <vt:lpstr>Calibri Light</vt:lpstr>
      <vt:lpstr>Cambria</vt:lpstr>
      <vt:lpstr>Cambria Math</vt:lpstr>
      <vt:lpstr>Times New Roman</vt:lpstr>
      <vt:lpstr>Wingdings</vt:lpstr>
      <vt:lpstr>Design šablony připomínající plachty a oblohu</vt:lpstr>
      <vt:lpstr>Motiv Office</vt:lpstr>
      <vt:lpstr>Zdraví, nemoc, prevence, podpora a ochrana veřejného zdraví</vt:lpstr>
      <vt:lpstr>Koncepce pojmu zdraví</vt:lpstr>
      <vt:lpstr>Zdraví ve vědních disciplínách I.</vt:lpstr>
      <vt:lpstr>Zdraví ve vědních disciplínách II.</vt:lpstr>
      <vt:lpstr>Zdraví ve vědních disciplínách III.</vt:lpstr>
      <vt:lpstr>Definice zdraví (a)</vt:lpstr>
      <vt:lpstr>Definice zdraví (b 1)</vt:lpstr>
      <vt:lpstr>George Libman Engel, M.D.</vt:lpstr>
      <vt:lpstr>Definice zdraví (b)</vt:lpstr>
      <vt:lpstr>Prezentace aplikace PowerPoint</vt:lpstr>
      <vt:lpstr>Přístupy ke zdraví (a)</vt:lpstr>
      <vt:lpstr>Přístupy ke zdraví (b)</vt:lpstr>
      <vt:lpstr>Zdraví jako normalita (a) </vt:lpstr>
      <vt:lpstr>Zdraví jako normalita (b)</vt:lpstr>
      <vt:lpstr>PODPORA zdraví</vt:lpstr>
      <vt:lpstr>PODPORA zdraví (PZ)</vt:lpstr>
      <vt:lpstr>Salutogeneze</vt:lpstr>
      <vt:lpstr>PODPORA zdraví</vt:lpstr>
      <vt:lpstr>Prezentace aplikace PowerPoint</vt:lpstr>
      <vt:lpstr>Health Potential</vt:lpstr>
      <vt:lpstr>Empowerment for Health</vt:lpstr>
      <vt:lpstr>Nerovnost ve zdraví</vt:lpstr>
      <vt:lpstr>Viditelná  neviditelná rizika</vt:lpstr>
      <vt:lpstr>Přirozené  nespravedlivé nerovnosti</vt:lpstr>
      <vt:lpstr>Pojem „nerovnosti ve zdraví“</vt:lpstr>
      <vt:lpstr>Black report 1:</vt:lpstr>
      <vt:lpstr>Black report 2:</vt:lpstr>
      <vt:lpstr>Metody evidence  a měření NvZ 1</vt:lpstr>
      <vt:lpstr>Metody evidence  a měření NvZ 2</vt:lpstr>
      <vt:lpstr>Metody evidence  a měření NvZ 3</vt:lpstr>
      <vt:lpstr>Hlavní dokumenty podpory zdraví</vt:lpstr>
      <vt:lpstr> OTTAWSKÁ CHARTA - Posilování a rozvoj zdraví </vt:lpstr>
      <vt:lpstr>LUBLAŇSKÁ CHARTA o reformě zdravotní péče</vt:lpstr>
      <vt:lpstr>JAKARTSKÁ DEKLARACE o vstupu posilování a rozvoje zdraví do 21.století</vt:lpstr>
      <vt:lpstr>Tallinnská deklarace – zdravotní systémy pro zdraví a blahobyt</vt:lpstr>
      <vt:lpstr>HLAVNÍ DOKUMENTY - ČR</vt:lpstr>
      <vt:lpstr>Prezentace aplikace PowerPoint</vt:lpstr>
      <vt:lpstr>Prezentace aplikace PowerPoint</vt:lpstr>
      <vt:lpstr>Prezentace aplikace PowerPoint</vt:lpstr>
      <vt:lpstr>KOMUNITNÍ PŘÍSTUP V PÉČI O ZDRAVÍ</vt:lpstr>
      <vt:lpstr>Co je zdravotní gramotnost?</vt:lpstr>
      <vt:lpstr>Prezentace aplikace PowerPoint</vt:lpstr>
      <vt:lpstr>MODEL ZDRAVOTNÍ GRAMOTNOSTI</vt:lpstr>
      <vt:lpstr>JE TO TEDY TAK TROCHU..</vt:lpstr>
      <vt:lpstr>Prezentace aplikace PowerPoint</vt:lpstr>
      <vt:lpstr>JAK NA TOM JSME?</vt:lpstr>
      <vt:lpstr>ZDRAVOTNÍ GRAMOTNOST CELKOVÁ - EU</vt:lpstr>
      <vt:lpstr>ZDRAVOTNÍ GRAMOTNOST V ČR</vt:lpstr>
      <vt:lpstr>Prezentace aplikace PowerPoint</vt:lpstr>
      <vt:lpstr>Prezentace aplikace PowerPoint</vt:lpstr>
      <vt:lpstr>PREVENCE nemocí</vt:lpstr>
      <vt:lpstr>Nemoc</vt:lpstr>
      <vt:lpstr>Pojem nemoc</vt:lpstr>
      <vt:lpstr>Etiologická triáda</vt:lpstr>
      <vt:lpstr>Příčiny nemoci</vt:lpstr>
      <vt:lpstr>Rizikové faktory</vt:lpstr>
      <vt:lpstr>Průběh nemoci</vt:lpstr>
      <vt:lpstr>Prezentace aplikace PowerPoint</vt:lpstr>
      <vt:lpstr>Vliv dědičnosti</vt:lpstr>
      <vt:lpstr>Měření poruch zdraví</vt:lpstr>
      <vt:lpstr>Populační přístup (PP)</vt:lpstr>
      <vt:lpstr>Rizikový přístup (RP)</vt:lpstr>
      <vt:lpstr>Prezentace aplikace PowerPoint</vt:lpstr>
      <vt:lpstr>Prezentace aplikace PowerPoint</vt:lpstr>
      <vt:lpstr>Rizikové faktory (RF)</vt:lpstr>
      <vt:lpstr>Prezentace aplikace PowerPoint</vt:lpstr>
      <vt:lpstr>Relativní riziko (RR)</vt:lpstr>
      <vt:lpstr>RR</vt:lpstr>
      <vt:lpstr>Senzitivita a specificita</vt:lpstr>
      <vt:lpstr>Prezentace aplikace PowerPoint</vt:lpstr>
      <vt:lpstr>Skríning</vt:lpstr>
      <vt:lpstr>Dispenzarizace</vt:lpstr>
      <vt:lpstr>PREVENCE nemocí (PN)</vt:lpstr>
      <vt:lpstr>Společné rysy skupin ohrožených nemocí</vt:lpstr>
      <vt:lpstr>Etiologie, patogeneza, nozologie</vt:lpstr>
      <vt:lpstr>KLASIFIKACE NEMOCÍ</vt:lpstr>
      <vt:lpstr>Mezinárodní klasifikace nemocí</vt:lpstr>
      <vt:lpstr>Prezentace aplikace PowerPoint</vt:lpstr>
      <vt:lpstr>Prezentace aplikace PowerPoint</vt:lpstr>
      <vt:lpstr>Prezentace aplikace PowerPoint</vt:lpstr>
      <vt:lpstr>Kdy to bude? S kým to bude?</vt:lpstr>
      <vt:lpstr>Inovace v MKN-11</vt:lpstr>
      <vt:lpstr>MKF: Mezinárodní klasifikace funkčních schopností, disability a zdraví</vt:lpstr>
      <vt:lpstr>MKN-11 je navržena jako polyhierarchická</vt:lpstr>
      <vt:lpstr>Jiné a význam klasifikace</vt:lpstr>
      <vt:lpstr> WHO připravuje - FIC  (Family of International Classifications Network). Cílem je: </vt:lpstr>
      <vt:lpstr>Prezentace aplikace PowerPoint</vt:lpstr>
      <vt:lpstr>Jiné a význam klasifikace</vt:lpstr>
      <vt:lpstr>Psychologický model nemoci</vt:lpstr>
      <vt:lpstr>Psychologická stádia nemoci I</vt:lpstr>
      <vt:lpstr>Psychologická stádia nemoci I</vt:lpstr>
      <vt:lpstr>Elisabeth Kübler-Rossová</vt:lpstr>
      <vt:lpstr>O dětech a smrti</vt:lpstr>
      <vt:lpstr>Sociologický model nemoci</vt:lpstr>
      <vt:lpstr>Nemoc a společnost</vt:lpstr>
      <vt:lpstr>Prezentace aplikace PowerPoint</vt:lpstr>
      <vt:lpstr>Rozdělení prevence</vt:lpstr>
      <vt:lpstr>Ochrana zdraví</vt:lpstr>
      <vt:lpstr>Zákon o ochraně zdraví</vt:lpstr>
      <vt:lpstr>Základní pojmy ve vztahu k infekčním onemocněním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Literatura a prameny</vt:lpstr>
      <vt:lpstr>Literatura a prameny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Zdraví, nemoc, prevence, podpora a ochrana veřejného zdraví</dc:title>
  <dc:creator>Vladimir Ivan, Ing</dc:creator>
  <cp:lastModifiedBy>uč. 215</cp:lastModifiedBy>
  <cp:revision>20</cp:revision>
  <dcterms:created xsi:type="dcterms:W3CDTF">2021-03-11T12:18:12Z</dcterms:created>
  <dcterms:modified xsi:type="dcterms:W3CDTF">2023-03-10T09:46:55Z</dcterms:modified>
</cp:coreProperties>
</file>